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8" r:id="rId3"/>
    <p:sldId id="261" r:id="rId4"/>
    <p:sldId id="308" r:id="rId5"/>
    <p:sldId id="298" r:id="rId6"/>
    <p:sldId id="309" r:id="rId7"/>
    <p:sldId id="310" r:id="rId8"/>
    <p:sldId id="311" r:id="rId9"/>
    <p:sldId id="312" r:id="rId10"/>
    <p:sldId id="313" r:id="rId11"/>
    <p:sldId id="262" r:id="rId12"/>
    <p:sldId id="299" r:id="rId13"/>
    <p:sldId id="300" r:id="rId14"/>
  </p:sldIdLst>
  <p:sldSz cx="9144000" cy="6858000" type="screen4x3"/>
  <p:notesSz cx="6797675" cy="9928225"/>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35" autoAdjust="0"/>
    <p:restoredTop sz="86379" autoAdjust="0"/>
  </p:normalViewPr>
  <p:slideViewPr>
    <p:cSldViewPr>
      <p:cViewPr>
        <p:scale>
          <a:sx n="90" d="100"/>
          <a:sy n="90" d="100"/>
        </p:scale>
        <p:origin x="-2232" y="-678"/>
      </p:cViewPr>
      <p:guideLst>
        <p:guide orient="horz" pos="2160"/>
        <p:guide pos="2880"/>
      </p:guideLst>
    </p:cSldViewPr>
  </p:slideViewPr>
  <p:outlineViewPr>
    <p:cViewPr>
      <p:scale>
        <a:sx n="33" d="100"/>
        <a:sy n="33" d="100"/>
      </p:scale>
      <p:origin x="0" y="31218"/>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46400" cy="49649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it-IT"/>
          </a:p>
        </p:txBody>
      </p:sp>
      <p:sp>
        <p:nvSpPr>
          <p:cNvPr id="39939" name="Rectangle 3"/>
          <p:cNvSpPr>
            <a:spLocks noGrp="1" noChangeArrowheads="1"/>
          </p:cNvSpPr>
          <p:nvPr>
            <p:ph type="dt" idx="1"/>
          </p:nvPr>
        </p:nvSpPr>
        <p:spPr bwMode="auto">
          <a:xfrm>
            <a:off x="3849688" y="0"/>
            <a:ext cx="2946400" cy="49649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94B6B02F-EFB5-4E1A-AFF9-75FECB3BC854}" type="datetimeFigureOut">
              <a:rPr lang="it-IT"/>
              <a:pPr/>
              <a:t>07/08/2017</a:t>
            </a:fld>
            <a:endParaRPr lang="it-IT"/>
          </a:p>
        </p:txBody>
      </p:sp>
      <p:sp>
        <p:nvSpPr>
          <p:cNvPr id="39940" name="Rectangle 4"/>
          <p:cNvSpPr>
            <a:spLocks noGrp="1" noRot="1" noChangeAspect="1" noChangeArrowheads="1" noTextEdit="1"/>
          </p:cNvSpPr>
          <p:nvPr>
            <p:ph type="sldImg" idx="2"/>
          </p:nvPr>
        </p:nvSpPr>
        <p:spPr bwMode="auto">
          <a:xfrm>
            <a:off x="915988" y="744538"/>
            <a:ext cx="4965700" cy="3724275"/>
          </a:xfrm>
          <a:prstGeom prst="rect">
            <a:avLst/>
          </a:prstGeom>
          <a:noFill/>
          <a:ln w="9525">
            <a:solidFill>
              <a:srgbClr val="000000"/>
            </a:solidFill>
            <a:miter lim="800000"/>
            <a:headEnd/>
            <a:tailEnd/>
          </a:ln>
          <a:effectLst/>
        </p:spPr>
      </p:sp>
      <p:sp>
        <p:nvSpPr>
          <p:cNvPr id="39941" name="Rectangle 5"/>
          <p:cNvSpPr>
            <a:spLocks noGrp="1" noChangeArrowheads="1"/>
          </p:cNvSpPr>
          <p:nvPr>
            <p:ph type="body" sz="quarter" idx="3"/>
          </p:nvPr>
        </p:nvSpPr>
        <p:spPr bwMode="auto">
          <a:xfrm>
            <a:off x="679450" y="4715867"/>
            <a:ext cx="5438775" cy="44684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39942" name="Rectangle 6"/>
          <p:cNvSpPr>
            <a:spLocks noGrp="1" noChangeArrowheads="1"/>
          </p:cNvSpPr>
          <p:nvPr>
            <p:ph type="ftr" sz="quarter" idx="4"/>
          </p:nvPr>
        </p:nvSpPr>
        <p:spPr bwMode="auto">
          <a:xfrm>
            <a:off x="0" y="9430137"/>
            <a:ext cx="2946400" cy="49649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it-IT"/>
          </a:p>
        </p:txBody>
      </p:sp>
      <p:sp>
        <p:nvSpPr>
          <p:cNvPr id="39943" name="Rectangle 7"/>
          <p:cNvSpPr>
            <a:spLocks noGrp="1" noChangeArrowheads="1"/>
          </p:cNvSpPr>
          <p:nvPr>
            <p:ph type="sldNum" sz="quarter" idx="5"/>
          </p:nvPr>
        </p:nvSpPr>
        <p:spPr bwMode="auto">
          <a:xfrm>
            <a:off x="3849688" y="9430137"/>
            <a:ext cx="2946400" cy="49649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3AC7B365-F8E4-42DE-A116-745941D9EC11}" type="slidenum">
              <a:rPr lang="it-IT"/>
              <a:pPr/>
              <a:t>‹N›</a:t>
            </a:fld>
            <a:endParaRPr lang="it-IT"/>
          </a:p>
        </p:txBody>
      </p:sp>
    </p:spTree>
    <p:extLst>
      <p:ext uri="{BB962C8B-B14F-4D97-AF65-F5344CB8AC3E}">
        <p14:creationId xmlns:p14="http://schemas.microsoft.com/office/powerpoint/2010/main" xmlns="" val="319634875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4" name="Picture 7" descr="sphere1.png"/>
          <p:cNvPicPr>
            <a:picLocks noChangeAspect="1"/>
          </p:cNvPicPr>
          <p:nvPr/>
        </p:nvPicPr>
        <p:blipFill>
          <a:blip r:embed="rId2" cstate="print"/>
          <a:srcRect/>
          <a:stretch>
            <a:fillRect/>
          </a:stretch>
        </p:blipFill>
        <p:spPr bwMode="auto">
          <a:xfrm>
            <a:off x="6850063" y="0"/>
            <a:ext cx="2293937" cy="6858000"/>
          </a:xfrm>
          <a:prstGeom prst="rect">
            <a:avLst/>
          </a:prstGeom>
          <a:noFill/>
          <a:ln w="9525">
            <a:noFill/>
            <a:miter lim="800000"/>
            <a:headEnd/>
            <a:tailEnd/>
          </a:ln>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16" name="Title 15"/>
          <p:cNvSpPr>
            <a:spLocks noGrp="1"/>
          </p:cNvSpPr>
          <p:nvPr>
            <p:ph type="title"/>
          </p:nvPr>
        </p:nvSpPr>
        <p:spPr>
          <a:xfrm>
            <a:off x="2438400" y="1447800"/>
            <a:ext cx="3962400" cy="2133600"/>
          </a:xfrm>
        </p:spPr>
        <p:txBody>
          <a:bodyPr anchor="b"/>
          <a:lstStyle/>
          <a:p>
            <a:r>
              <a:rPr lang="it-IT" smtClean="0"/>
              <a:t>Fare clic per modificare lo stile del titolo</a:t>
            </a:r>
            <a:endParaRPr lang="en-US" dirty="0"/>
          </a:p>
        </p:txBody>
      </p:sp>
      <p:sp>
        <p:nvSpPr>
          <p:cNvPr id="5" name="Date Placeholder 12"/>
          <p:cNvSpPr>
            <a:spLocks noGrp="1"/>
          </p:cNvSpPr>
          <p:nvPr>
            <p:ph type="dt" sz="half" idx="10"/>
          </p:nvPr>
        </p:nvSpPr>
        <p:spPr>
          <a:xfrm>
            <a:off x="3582988" y="6426200"/>
            <a:ext cx="2819400" cy="127000"/>
          </a:xfrm>
        </p:spPr>
        <p:txBody>
          <a:bodyPr/>
          <a:lstStyle>
            <a:lvl1pPr>
              <a:defRPr/>
            </a:lvl1pPr>
          </a:lstStyle>
          <a:p>
            <a:pPr>
              <a:defRPr/>
            </a:pPr>
            <a:fld id="{80B51C90-5CD9-4577-806E-FC1685AFEBD2}" type="datetime2">
              <a:rPr lang="it-IT"/>
              <a:pPr>
                <a:defRPr/>
              </a:pPr>
              <a:t>lunedì 7 agosto 2017</a:t>
            </a:fld>
            <a:endParaRPr lang="it-IT"/>
          </a:p>
        </p:txBody>
      </p:sp>
      <p:sp>
        <p:nvSpPr>
          <p:cNvPr id="6" name="Slide Number Placeholder 13"/>
          <p:cNvSpPr>
            <a:spLocks noGrp="1"/>
          </p:cNvSpPr>
          <p:nvPr>
            <p:ph type="sldNum" sz="quarter" idx="11"/>
          </p:nvPr>
        </p:nvSpPr>
        <p:spPr>
          <a:xfrm>
            <a:off x="6415088" y="6400800"/>
            <a:ext cx="457200" cy="152400"/>
          </a:xfrm>
        </p:spPr>
        <p:txBody>
          <a:bodyPr/>
          <a:lstStyle>
            <a:lvl1pPr algn="r">
              <a:defRPr smtClean="0"/>
            </a:lvl1pPr>
          </a:lstStyle>
          <a:p>
            <a:pPr>
              <a:defRPr/>
            </a:pPr>
            <a:fld id="{DF4B557C-248E-47F1-9CB8-901B93973A81}" type="slidenum">
              <a:rPr lang="it-IT"/>
              <a:pPr>
                <a:defRPr/>
              </a:pPr>
              <a:t>‹N›</a:t>
            </a:fld>
            <a:endParaRPr lang="it-IT"/>
          </a:p>
        </p:txBody>
      </p:sp>
      <p:sp>
        <p:nvSpPr>
          <p:cNvPr id="7" name="Footer Placeholder 14"/>
          <p:cNvSpPr>
            <a:spLocks noGrp="1"/>
          </p:cNvSpPr>
          <p:nvPr>
            <p:ph type="ftr" sz="quarter" idx="12"/>
          </p:nvPr>
        </p:nvSpPr>
        <p:spPr>
          <a:xfrm>
            <a:off x="3581400" y="6296025"/>
            <a:ext cx="2820988" cy="152400"/>
          </a:xfrm>
        </p:spPr>
        <p:txBody>
          <a:bodyPr/>
          <a:lstStyle>
            <a:lvl1pPr>
              <a:defRPr/>
            </a:lvl1pPr>
          </a:lstStyle>
          <a:p>
            <a:r>
              <a:rPr lang="it-IT"/>
              <a:t>Paolo Divizia</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Slide Number Placeholder 7"/>
          <p:cNvSpPr>
            <a:spLocks noGrp="1"/>
          </p:cNvSpPr>
          <p:nvPr>
            <p:ph type="sldNum" sz="quarter" idx="10"/>
          </p:nvPr>
        </p:nvSpPr>
        <p:spPr/>
        <p:txBody>
          <a:bodyPr/>
          <a:lstStyle>
            <a:lvl1pPr>
              <a:defRPr/>
            </a:lvl1pPr>
          </a:lstStyle>
          <a:p>
            <a:pPr>
              <a:defRPr/>
            </a:pPr>
            <a:fld id="{7099E4D2-A697-4787-98B3-0849BF7262D3}" type="slidenum">
              <a:rPr lang="it-IT"/>
              <a:pPr>
                <a:defRPr/>
              </a:pPr>
              <a:t>‹N›</a:t>
            </a:fld>
            <a:endParaRPr lang="it-IT"/>
          </a:p>
        </p:txBody>
      </p:sp>
      <p:sp>
        <p:nvSpPr>
          <p:cNvPr id="5" name="Date Placeholder 8"/>
          <p:cNvSpPr>
            <a:spLocks noGrp="1"/>
          </p:cNvSpPr>
          <p:nvPr>
            <p:ph type="dt" sz="half" idx="11"/>
          </p:nvPr>
        </p:nvSpPr>
        <p:spPr/>
        <p:txBody>
          <a:bodyPr/>
          <a:lstStyle>
            <a:lvl1pPr>
              <a:defRPr/>
            </a:lvl1pPr>
          </a:lstStyle>
          <a:p>
            <a:pPr>
              <a:defRPr/>
            </a:pPr>
            <a:fld id="{A2A2DD24-04A5-4644-AB2D-FB48BAAD914D}" type="datetime2">
              <a:rPr lang="it-IT"/>
              <a:pPr>
                <a:defRPr/>
              </a:pPr>
              <a:t>lunedì 7 agosto 2017</a:t>
            </a:fld>
            <a:endParaRPr lang="it-IT"/>
          </a:p>
        </p:txBody>
      </p:sp>
      <p:sp>
        <p:nvSpPr>
          <p:cNvPr id="6" name="Footer Placeholder 9"/>
          <p:cNvSpPr>
            <a:spLocks noGrp="1"/>
          </p:cNvSpPr>
          <p:nvPr>
            <p:ph type="ftr" sz="quarter" idx="12"/>
          </p:nvPr>
        </p:nvSpPr>
        <p:spPr/>
        <p:txBody>
          <a:bodyPr/>
          <a:lstStyle>
            <a:lvl1pPr>
              <a:defRPr/>
            </a:lvl1pPr>
          </a:lstStyle>
          <a:p>
            <a:r>
              <a:rPr lang="it-IT"/>
              <a:t>Paolo Divizia</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Slide Number Placeholder 7"/>
          <p:cNvSpPr>
            <a:spLocks noGrp="1"/>
          </p:cNvSpPr>
          <p:nvPr>
            <p:ph type="sldNum" sz="quarter" idx="10"/>
          </p:nvPr>
        </p:nvSpPr>
        <p:spPr/>
        <p:txBody>
          <a:bodyPr/>
          <a:lstStyle>
            <a:lvl1pPr>
              <a:defRPr/>
            </a:lvl1pPr>
          </a:lstStyle>
          <a:p>
            <a:pPr>
              <a:defRPr/>
            </a:pPr>
            <a:fld id="{3EFE00BE-2BFA-4291-97CB-F7CA56A7D53D}" type="slidenum">
              <a:rPr lang="it-IT"/>
              <a:pPr>
                <a:defRPr/>
              </a:pPr>
              <a:t>‹N›</a:t>
            </a:fld>
            <a:endParaRPr lang="it-IT"/>
          </a:p>
        </p:txBody>
      </p:sp>
      <p:sp>
        <p:nvSpPr>
          <p:cNvPr id="5" name="Date Placeholder 8"/>
          <p:cNvSpPr>
            <a:spLocks noGrp="1"/>
          </p:cNvSpPr>
          <p:nvPr>
            <p:ph type="dt" sz="half" idx="11"/>
          </p:nvPr>
        </p:nvSpPr>
        <p:spPr/>
        <p:txBody>
          <a:bodyPr/>
          <a:lstStyle>
            <a:lvl1pPr>
              <a:defRPr/>
            </a:lvl1pPr>
          </a:lstStyle>
          <a:p>
            <a:pPr>
              <a:defRPr/>
            </a:pPr>
            <a:fld id="{B3EDB9B2-CB65-480D-8873-0CA30526F671}" type="datetime2">
              <a:rPr lang="it-IT"/>
              <a:pPr>
                <a:defRPr/>
              </a:pPr>
              <a:t>lunedì 7 agosto 2017</a:t>
            </a:fld>
            <a:endParaRPr lang="it-IT"/>
          </a:p>
        </p:txBody>
      </p:sp>
      <p:sp>
        <p:nvSpPr>
          <p:cNvPr id="6" name="Footer Placeholder 9"/>
          <p:cNvSpPr>
            <a:spLocks noGrp="1"/>
          </p:cNvSpPr>
          <p:nvPr>
            <p:ph type="ftr" sz="quarter" idx="12"/>
          </p:nvPr>
        </p:nvSpPr>
        <p:spPr/>
        <p:txBody>
          <a:bodyPr/>
          <a:lstStyle>
            <a:lvl1pPr>
              <a:defRPr/>
            </a:lvl1pPr>
          </a:lstStyle>
          <a:p>
            <a:r>
              <a:rPr lang="it-IT"/>
              <a:t>Paolo Divizia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6" name="Title 15"/>
          <p:cNvSpPr>
            <a:spLocks noGrp="1"/>
          </p:cNvSpPr>
          <p:nvPr>
            <p:ph type="title"/>
          </p:nvPr>
        </p:nvSpPr>
        <p:spPr/>
        <p:txBody>
          <a:bodyPr/>
          <a:lstStyle/>
          <a:p>
            <a:r>
              <a:rPr lang="it-IT" smtClean="0"/>
              <a:t>Fare clic per modificare lo stile del titolo</a:t>
            </a:r>
            <a:endParaRPr lang="en-US"/>
          </a:p>
        </p:txBody>
      </p:sp>
      <p:sp>
        <p:nvSpPr>
          <p:cNvPr id="4" name="Slide Number Placeholder 7"/>
          <p:cNvSpPr>
            <a:spLocks noGrp="1"/>
          </p:cNvSpPr>
          <p:nvPr>
            <p:ph type="sldNum" sz="quarter" idx="10"/>
          </p:nvPr>
        </p:nvSpPr>
        <p:spPr/>
        <p:txBody>
          <a:bodyPr/>
          <a:lstStyle>
            <a:lvl1pPr>
              <a:defRPr/>
            </a:lvl1pPr>
          </a:lstStyle>
          <a:p>
            <a:pPr>
              <a:defRPr/>
            </a:pPr>
            <a:fld id="{F2D1687A-7599-4849-9452-CFAF83EEF78B}" type="slidenum">
              <a:rPr lang="it-IT"/>
              <a:pPr>
                <a:defRPr/>
              </a:pPr>
              <a:t>‹N›</a:t>
            </a:fld>
            <a:endParaRPr lang="it-IT"/>
          </a:p>
        </p:txBody>
      </p:sp>
      <p:sp>
        <p:nvSpPr>
          <p:cNvPr id="5" name="Date Placeholder 8"/>
          <p:cNvSpPr>
            <a:spLocks noGrp="1"/>
          </p:cNvSpPr>
          <p:nvPr>
            <p:ph type="dt" sz="half" idx="11"/>
          </p:nvPr>
        </p:nvSpPr>
        <p:spPr/>
        <p:txBody>
          <a:bodyPr/>
          <a:lstStyle>
            <a:lvl1pPr>
              <a:defRPr/>
            </a:lvl1pPr>
          </a:lstStyle>
          <a:p>
            <a:pPr>
              <a:defRPr/>
            </a:pPr>
            <a:fld id="{A2622BA8-B67B-4AE5-B8EB-77CDDED127A5}" type="datetime2">
              <a:rPr lang="it-IT"/>
              <a:pPr>
                <a:defRPr/>
              </a:pPr>
              <a:t>lunedì 7 agosto 2017</a:t>
            </a:fld>
            <a:endParaRPr lang="it-IT"/>
          </a:p>
        </p:txBody>
      </p:sp>
      <p:sp>
        <p:nvSpPr>
          <p:cNvPr id="6" name="Footer Placeholder 9"/>
          <p:cNvSpPr>
            <a:spLocks noGrp="1"/>
          </p:cNvSpPr>
          <p:nvPr>
            <p:ph type="ftr" sz="quarter" idx="12"/>
          </p:nvPr>
        </p:nvSpPr>
        <p:spPr/>
        <p:txBody>
          <a:bodyPr/>
          <a:lstStyle>
            <a:lvl1pPr>
              <a:defRPr/>
            </a:lvl1pPr>
          </a:lstStyle>
          <a:p>
            <a:r>
              <a:rPr lang="it-IT"/>
              <a:t>Paolo Divizia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pic>
        <p:nvPicPr>
          <p:cNvPr id="4" name="Picture 6" descr="sphere1.png"/>
          <p:cNvPicPr>
            <a:picLocks noChangeAspect="1"/>
          </p:cNvPicPr>
          <p:nvPr/>
        </p:nvPicPr>
        <p:blipFill>
          <a:blip r:embed="rId2" cstate="print"/>
          <a:srcRect/>
          <a:stretch>
            <a:fillRect/>
          </a:stretch>
        </p:blipFill>
        <p:spPr bwMode="auto">
          <a:xfrm>
            <a:off x="6858000" y="0"/>
            <a:ext cx="2293938" cy="6858000"/>
          </a:xfrm>
          <a:prstGeom prst="rect">
            <a:avLst/>
          </a:prstGeom>
          <a:noFill/>
          <a:ln w="9525">
            <a:noFill/>
            <a:miter lim="800000"/>
            <a:headEnd/>
            <a:tailEnd/>
          </a:ln>
        </p:spPr>
      </p:pic>
      <p:sp>
        <p:nvSpPr>
          <p:cNvPr id="15" name="Title 14"/>
          <p:cNvSpPr>
            <a:spLocks noGrp="1"/>
          </p:cNvSpPr>
          <p:nvPr>
            <p:ph type="title"/>
          </p:nvPr>
        </p:nvSpPr>
        <p:spPr>
          <a:xfrm>
            <a:off x="457200" y="1828800"/>
            <a:ext cx="3200400" cy="1752600"/>
          </a:xfrm>
        </p:spPr>
        <p:txBody>
          <a:bodyPr anchor="b"/>
          <a:lstStyle/>
          <a:p>
            <a:r>
              <a:rPr lang="it-IT" smtClean="0"/>
              <a:t>Fare clic per modificare lo stile del titolo</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it-IT" smtClean="0"/>
              <a:t>Fare clic per modificare stili del testo dello schema</a:t>
            </a:r>
          </a:p>
        </p:txBody>
      </p:sp>
      <p:sp>
        <p:nvSpPr>
          <p:cNvPr id="5" name="Date Placeholder 11"/>
          <p:cNvSpPr>
            <a:spLocks noGrp="1"/>
          </p:cNvSpPr>
          <p:nvPr>
            <p:ph type="dt" sz="half" idx="14"/>
          </p:nvPr>
        </p:nvSpPr>
        <p:spPr>
          <a:xfrm>
            <a:off x="839788" y="6426200"/>
            <a:ext cx="2819400" cy="127000"/>
          </a:xfrm>
        </p:spPr>
        <p:txBody>
          <a:bodyPr/>
          <a:lstStyle>
            <a:lvl1pPr>
              <a:defRPr/>
            </a:lvl1pPr>
          </a:lstStyle>
          <a:p>
            <a:pPr>
              <a:defRPr/>
            </a:pPr>
            <a:fld id="{04CD57E6-8371-4BBA-A361-A0F9268D7FE9}" type="datetime2">
              <a:rPr lang="it-IT"/>
              <a:pPr>
                <a:defRPr/>
              </a:pPr>
              <a:t>lunedì 7 agosto 2017</a:t>
            </a:fld>
            <a:endParaRPr lang="it-IT"/>
          </a:p>
        </p:txBody>
      </p:sp>
      <p:sp>
        <p:nvSpPr>
          <p:cNvPr id="6" name="Slide Number Placeholder 12"/>
          <p:cNvSpPr>
            <a:spLocks noGrp="1"/>
          </p:cNvSpPr>
          <p:nvPr>
            <p:ph type="sldNum" sz="quarter" idx="15"/>
          </p:nvPr>
        </p:nvSpPr>
        <p:spPr>
          <a:xfrm>
            <a:off x="4116388" y="6400800"/>
            <a:ext cx="533400" cy="152400"/>
          </a:xfrm>
        </p:spPr>
        <p:txBody>
          <a:bodyPr/>
          <a:lstStyle>
            <a:lvl1pPr>
              <a:defRPr/>
            </a:lvl1pPr>
          </a:lstStyle>
          <a:p>
            <a:pPr>
              <a:defRPr/>
            </a:pPr>
            <a:fld id="{E898F3B1-8802-4EBB-B13A-7D4B40BE0DDF}" type="slidenum">
              <a:rPr lang="it-IT"/>
              <a:pPr>
                <a:defRPr/>
              </a:pPr>
              <a:t>‹N›</a:t>
            </a:fld>
            <a:endParaRPr lang="it-IT"/>
          </a:p>
        </p:txBody>
      </p:sp>
      <p:sp>
        <p:nvSpPr>
          <p:cNvPr id="7" name="Footer Placeholder 13"/>
          <p:cNvSpPr>
            <a:spLocks noGrp="1"/>
          </p:cNvSpPr>
          <p:nvPr>
            <p:ph type="ftr" sz="quarter" idx="16"/>
          </p:nvPr>
        </p:nvSpPr>
        <p:spPr>
          <a:xfrm>
            <a:off x="838200" y="6296025"/>
            <a:ext cx="2820988" cy="152400"/>
          </a:xfrm>
        </p:spPr>
        <p:txBody>
          <a:bodyPr/>
          <a:lstStyle>
            <a:lvl1pPr>
              <a:defRPr/>
            </a:lvl1pPr>
          </a:lstStyle>
          <a:p>
            <a:r>
              <a:rPr lang="it-IT"/>
              <a:t>Paolo Divizia</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1" name="Title 1"/>
          <p:cNvSpPr>
            <a:spLocks noGrp="1"/>
          </p:cNvSpPr>
          <p:nvPr>
            <p:ph type="title"/>
          </p:nvPr>
        </p:nvSpPr>
        <p:spPr>
          <a:xfrm>
            <a:off x="4876800" y="457200"/>
            <a:ext cx="2819400" cy="5714999"/>
          </a:xfrm>
        </p:spPr>
        <p:txBody>
          <a:bodyPr/>
          <a:lstStyle/>
          <a:p>
            <a:r>
              <a:rPr lang="it-IT" smtClean="0"/>
              <a:t>Fare clic per modificare lo stile del titolo</a:t>
            </a:r>
            <a:endParaRPr lang="en-US"/>
          </a:p>
        </p:txBody>
      </p:sp>
      <p:sp>
        <p:nvSpPr>
          <p:cNvPr id="5" name="Slide Number Placeholder 7"/>
          <p:cNvSpPr>
            <a:spLocks noGrp="1"/>
          </p:cNvSpPr>
          <p:nvPr>
            <p:ph type="sldNum" sz="quarter" idx="10"/>
          </p:nvPr>
        </p:nvSpPr>
        <p:spPr/>
        <p:txBody>
          <a:bodyPr/>
          <a:lstStyle>
            <a:lvl1pPr>
              <a:defRPr/>
            </a:lvl1pPr>
          </a:lstStyle>
          <a:p>
            <a:pPr>
              <a:defRPr/>
            </a:pPr>
            <a:fld id="{847F3271-64A3-413B-934C-EF0175E6711F}" type="slidenum">
              <a:rPr lang="it-IT"/>
              <a:pPr>
                <a:defRPr/>
              </a:pPr>
              <a:t>‹N›</a:t>
            </a:fld>
            <a:endParaRPr lang="it-IT"/>
          </a:p>
        </p:txBody>
      </p:sp>
      <p:sp>
        <p:nvSpPr>
          <p:cNvPr id="6" name="Date Placeholder 8"/>
          <p:cNvSpPr>
            <a:spLocks noGrp="1"/>
          </p:cNvSpPr>
          <p:nvPr>
            <p:ph type="dt" sz="half" idx="11"/>
          </p:nvPr>
        </p:nvSpPr>
        <p:spPr/>
        <p:txBody>
          <a:bodyPr/>
          <a:lstStyle>
            <a:lvl1pPr>
              <a:defRPr/>
            </a:lvl1pPr>
          </a:lstStyle>
          <a:p>
            <a:pPr>
              <a:defRPr/>
            </a:pPr>
            <a:fld id="{A9778D21-438B-4694-9FE1-B51305BEA428}" type="datetime2">
              <a:rPr lang="it-IT"/>
              <a:pPr>
                <a:defRPr/>
              </a:pPr>
              <a:t>lunedì 7 agosto 2017</a:t>
            </a:fld>
            <a:endParaRPr lang="it-IT"/>
          </a:p>
        </p:txBody>
      </p:sp>
      <p:sp>
        <p:nvSpPr>
          <p:cNvPr id="7" name="Footer Placeholder 9"/>
          <p:cNvSpPr>
            <a:spLocks noGrp="1"/>
          </p:cNvSpPr>
          <p:nvPr>
            <p:ph type="ftr" sz="quarter" idx="12"/>
          </p:nvPr>
        </p:nvSpPr>
        <p:spPr/>
        <p:txBody>
          <a:bodyPr/>
          <a:lstStyle>
            <a:lvl1pPr>
              <a:defRPr/>
            </a:lvl1pPr>
          </a:lstStyle>
          <a:p>
            <a:r>
              <a:rPr lang="it-IT"/>
              <a:t>Paolo Divizia</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11" name="Title 1"/>
          <p:cNvSpPr>
            <a:spLocks noGrp="1"/>
          </p:cNvSpPr>
          <p:nvPr>
            <p:ph type="title"/>
          </p:nvPr>
        </p:nvSpPr>
        <p:spPr>
          <a:xfrm>
            <a:off x="4876800" y="457200"/>
            <a:ext cx="2819400" cy="5714999"/>
          </a:xfrm>
        </p:spPr>
        <p:txBody>
          <a:bodyPr/>
          <a:lstStyle/>
          <a:p>
            <a:r>
              <a:rPr lang="it-IT" smtClean="0"/>
              <a:t>Fare clic per modificare lo stile del titolo</a:t>
            </a:r>
            <a:endParaRPr lang="en-US"/>
          </a:p>
        </p:txBody>
      </p:sp>
      <p:sp>
        <p:nvSpPr>
          <p:cNvPr id="7" name="Slide Number Placeholder 7"/>
          <p:cNvSpPr>
            <a:spLocks noGrp="1"/>
          </p:cNvSpPr>
          <p:nvPr>
            <p:ph type="sldNum" sz="quarter" idx="10"/>
          </p:nvPr>
        </p:nvSpPr>
        <p:spPr/>
        <p:txBody>
          <a:bodyPr/>
          <a:lstStyle>
            <a:lvl1pPr>
              <a:defRPr/>
            </a:lvl1pPr>
          </a:lstStyle>
          <a:p>
            <a:pPr>
              <a:defRPr/>
            </a:pPr>
            <a:fld id="{20DC9D3E-1E6E-41E2-830E-25397B0E0686}" type="slidenum">
              <a:rPr lang="it-IT"/>
              <a:pPr>
                <a:defRPr/>
              </a:pPr>
              <a:t>‹N›</a:t>
            </a:fld>
            <a:endParaRPr lang="it-IT"/>
          </a:p>
        </p:txBody>
      </p:sp>
      <p:sp>
        <p:nvSpPr>
          <p:cNvPr id="8" name="Date Placeholder 8"/>
          <p:cNvSpPr>
            <a:spLocks noGrp="1"/>
          </p:cNvSpPr>
          <p:nvPr>
            <p:ph type="dt" sz="half" idx="11"/>
          </p:nvPr>
        </p:nvSpPr>
        <p:spPr/>
        <p:txBody>
          <a:bodyPr/>
          <a:lstStyle>
            <a:lvl1pPr>
              <a:defRPr/>
            </a:lvl1pPr>
          </a:lstStyle>
          <a:p>
            <a:pPr>
              <a:defRPr/>
            </a:pPr>
            <a:fld id="{59F1CBF2-0342-4F89-9DA3-F02EDB0C9B3E}" type="datetime2">
              <a:rPr lang="it-IT"/>
              <a:pPr>
                <a:defRPr/>
              </a:pPr>
              <a:t>lunedì 7 agosto 2017</a:t>
            </a:fld>
            <a:endParaRPr lang="it-IT"/>
          </a:p>
        </p:txBody>
      </p:sp>
      <p:sp>
        <p:nvSpPr>
          <p:cNvPr id="9" name="Footer Placeholder 9"/>
          <p:cNvSpPr>
            <a:spLocks noGrp="1"/>
          </p:cNvSpPr>
          <p:nvPr>
            <p:ph type="ftr" sz="quarter" idx="12"/>
          </p:nvPr>
        </p:nvSpPr>
        <p:spPr/>
        <p:txBody>
          <a:bodyPr/>
          <a:lstStyle>
            <a:lvl1pPr>
              <a:defRPr/>
            </a:lvl1pPr>
          </a:lstStyle>
          <a:p>
            <a:r>
              <a:rPr lang="it-IT"/>
              <a:t>Paolo Divizia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it-IT" smtClean="0"/>
              <a:t>Fare clic per modificare lo stile del titolo</a:t>
            </a:r>
            <a:endParaRPr lang="en-US" dirty="0"/>
          </a:p>
        </p:txBody>
      </p:sp>
      <p:sp>
        <p:nvSpPr>
          <p:cNvPr id="3" name="Slide Number Placeholder 7"/>
          <p:cNvSpPr>
            <a:spLocks noGrp="1"/>
          </p:cNvSpPr>
          <p:nvPr>
            <p:ph type="sldNum" sz="quarter" idx="10"/>
          </p:nvPr>
        </p:nvSpPr>
        <p:spPr/>
        <p:txBody>
          <a:bodyPr/>
          <a:lstStyle>
            <a:lvl1pPr>
              <a:defRPr/>
            </a:lvl1pPr>
          </a:lstStyle>
          <a:p>
            <a:pPr>
              <a:defRPr/>
            </a:pPr>
            <a:fld id="{AD0187D1-A77E-49BB-92C5-BB31859A5DA4}" type="slidenum">
              <a:rPr lang="it-IT"/>
              <a:pPr>
                <a:defRPr/>
              </a:pPr>
              <a:t>‹N›</a:t>
            </a:fld>
            <a:endParaRPr lang="it-IT"/>
          </a:p>
        </p:txBody>
      </p:sp>
      <p:sp>
        <p:nvSpPr>
          <p:cNvPr id="4" name="Date Placeholder 8"/>
          <p:cNvSpPr>
            <a:spLocks noGrp="1"/>
          </p:cNvSpPr>
          <p:nvPr>
            <p:ph type="dt" sz="half" idx="11"/>
          </p:nvPr>
        </p:nvSpPr>
        <p:spPr/>
        <p:txBody>
          <a:bodyPr/>
          <a:lstStyle>
            <a:lvl1pPr>
              <a:defRPr/>
            </a:lvl1pPr>
          </a:lstStyle>
          <a:p>
            <a:pPr>
              <a:defRPr/>
            </a:pPr>
            <a:fld id="{6BCF34E9-360D-4090-AB8E-0787A9043570}" type="datetime2">
              <a:rPr lang="it-IT"/>
              <a:pPr>
                <a:defRPr/>
              </a:pPr>
              <a:t>lunedì 7 agosto 2017</a:t>
            </a:fld>
            <a:endParaRPr lang="it-IT"/>
          </a:p>
        </p:txBody>
      </p:sp>
      <p:sp>
        <p:nvSpPr>
          <p:cNvPr id="5" name="Footer Placeholder 9"/>
          <p:cNvSpPr>
            <a:spLocks noGrp="1"/>
          </p:cNvSpPr>
          <p:nvPr>
            <p:ph type="ftr" sz="quarter" idx="12"/>
          </p:nvPr>
        </p:nvSpPr>
        <p:spPr/>
        <p:txBody>
          <a:bodyPr/>
          <a:lstStyle>
            <a:lvl1pPr>
              <a:defRPr/>
            </a:lvl1pPr>
          </a:lstStyle>
          <a:p>
            <a:r>
              <a:rPr lang="it-IT"/>
              <a:t>Paolo Divizia</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lide Number Placeholder 7"/>
          <p:cNvSpPr>
            <a:spLocks noGrp="1"/>
          </p:cNvSpPr>
          <p:nvPr>
            <p:ph type="sldNum" sz="quarter" idx="10"/>
          </p:nvPr>
        </p:nvSpPr>
        <p:spPr/>
        <p:txBody>
          <a:bodyPr/>
          <a:lstStyle>
            <a:lvl1pPr>
              <a:defRPr/>
            </a:lvl1pPr>
          </a:lstStyle>
          <a:p>
            <a:pPr>
              <a:defRPr/>
            </a:pPr>
            <a:fld id="{97B49D04-DE02-477E-8903-A328B61F7E83}" type="slidenum">
              <a:rPr lang="it-IT"/>
              <a:pPr>
                <a:defRPr/>
              </a:pPr>
              <a:t>‹N›</a:t>
            </a:fld>
            <a:endParaRPr lang="it-IT"/>
          </a:p>
        </p:txBody>
      </p:sp>
      <p:sp>
        <p:nvSpPr>
          <p:cNvPr id="3" name="Date Placeholder 8"/>
          <p:cNvSpPr>
            <a:spLocks noGrp="1"/>
          </p:cNvSpPr>
          <p:nvPr>
            <p:ph type="dt" sz="half" idx="11"/>
          </p:nvPr>
        </p:nvSpPr>
        <p:spPr/>
        <p:txBody>
          <a:bodyPr/>
          <a:lstStyle>
            <a:lvl1pPr>
              <a:defRPr/>
            </a:lvl1pPr>
          </a:lstStyle>
          <a:p>
            <a:pPr>
              <a:defRPr/>
            </a:pPr>
            <a:fld id="{EC9ECF9D-7A2B-4E69-AA7E-D1BB45E39685}" type="datetime2">
              <a:rPr lang="it-IT"/>
              <a:pPr>
                <a:defRPr/>
              </a:pPr>
              <a:t>lunedì 7 agosto 2017</a:t>
            </a:fld>
            <a:endParaRPr lang="it-IT"/>
          </a:p>
        </p:txBody>
      </p:sp>
      <p:sp>
        <p:nvSpPr>
          <p:cNvPr id="4" name="Footer Placeholder 9"/>
          <p:cNvSpPr>
            <a:spLocks noGrp="1"/>
          </p:cNvSpPr>
          <p:nvPr>
            <p:ph type="ftr" sz="quarter" idx="12"/>
          </p:nvPr>
        </p:nvSpPr>
        <p:spPr/>
        <p:txBody>
          <a:bodyPr/>
          <a:lstStyle>
            <a:lvl1pPr>
              <a:defRPr/>
            </a:lvl1pPr>
          </a:lstStyle>
          <a:p>
            <a:r>
              <a:rPr lang="it-IT"/>
              <a:t>Paolo Divizia</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lstStyle>
            <a:lvl1pPr algn="r">
              <a:defRPr sz="2000" b="0">
                <a:effectLst/>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lide Number Placeholder 7"/>
          <p:cNvSpPr>
            <a:spLocks noGrp="1"/>
          </p:cNvSpPr>
          <p:nvPr>
            <p:ph type="sldNum" sz="quarter" idx="10"/>
          </p:nvPr>
        </p:nvSpPr>
        <p:spPr/>
        <p:txBody>
          <a:bodyPr/>
          <a:lstStyle>
            <a:lvl1pPr>
              <a:defRPr/>
            </a:lvl1pPr>
          </a:lstStyle>
          <a:p>
            <a:pPr>
              <a:defRPr/>
            </a:pPr>
            <a:fld id="{6A49F55C-5260-4FDE-8880-0D6F46D17D2E}" type="slidenum">
              <a:rPr lang="it-IT"/>
              <a:pPr>
                <a:defRPr/>
              </a:pPr>
              <a:t>‹N›</a:t>
            </a:fld>
            <a:endParaRPr lang="it-IT"/>
          </a:p>
        </p:txBody>
      </p:sp>
      <p:sp>
        <p:nvSpPr>
          <p:cNvPr id="6" name="Date Placeholder 8"/>
          <p:cNvSpPr>
            <a:spLocks noGrp="1"/>
          </p:cNvSpPr>
          <p:nvPr>
            <p:ph type="dt" sz="half" idx="11"/>
          </p:nvPr>
        </p:nvSpPr>
        <p:spPr/>
        <p:txBody>
          <a:bodyPr/>
          <a:lstStyle>
            <a:lvl1pPr>
              <a:defRPr/>
            </a:lvl1pPr>
          </a:lstStyle>
          <a:p>
            <a:pPr>
              <a:defRPr/>
            </a:pPr>
            <a:fld id="{2C79ED12-E89D-444D-B4F8-EC2E6571BD20}" type="datetime2">
              <a:rPr lang="it-IT"/>
              <a:pPr>
                <a:defRPr/>
              </a:pPr>
              <a:t>lunedì 7 agosto 2017</a:t>
            </a:fld>
            <a:endParaRPr lang="it-IT"/>
          </a:p>
        </p:txBody>
      </p:sp>
      <p:sp>
        <p:nvSpPr>
          <p:cNvPr id="7" name="Footer Placeholder 9"/>
          <p:cNvSpPr>
            <a:spLocks noGrp="1"/>
          </p:cNvSpPr>
          <p:nvPr>
            <p:ph type="ftr" sz="quarter" idx="12"/>
          </p:nvPr>
        </p:nvSpPr>
        <p:spPr/>
        <p:txBody>
          <a:bodyPr/>
          <a:lstStyle>
            <a:lvl1pPr>
              <a:defRPr/>
            </a:lvl1pPr>
          </a:lstStyle>
          <a:p>
            <a:r>
              <a:rPr lang="it-IT"/>
              <a:t>Paolo Divizia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smtClean="0"/>
              <a:t>Fare clic sull'icona per inserire un'immagine</a:t>
            </a:r>
            <a:endParaRPr lang="en-US" noProof="0"/>
          </a:p>
        </p:txBody>
      </p:sp>
      <p:sp>
        <p:nvSpPr>
          <p:cNvPr id="11" name="Title 1"/>
          <p:cNvSpPr>
            <a:spLocks noGrp="1"/>
          </p:cNvSpPr>
          <p:nvPr>
            <p:ph type="title"/>
          </p:nvPr>
        </p:nvSpPr>
        <p:spPr>
          <a:xfrm>
            <a:off x="5181600" y="1676400"/>
            <a:ext cx="2514600" cy="1875972"/>
          </a:xfrm>
        </p:spPr>
        <p:txBody>
          <a:bodyPr anchor="b"/>
          <a:lstStyle>
            <a:lvl1pPr algn="r">
              <a:defRPr sz="2000" b="0">
                <a:effectLst/>
              </a:defRPr>
            </a:lvl1pPr>
          </a:lstStyle>
          <a:p>
            <a:r>
              <a:rPr lang="it-IT" smtClean="0"/>
              <a:t>Fare clic per modificare lo stile del titolo</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lide Number Placeholder 7"/>
          <p:cNvSpPr>
            <a:spLocks noGrp="1"/>
          </p:cNvSpPr>
          <p:nvPr>
            <p:ph type="sldNum" sz="quarter" idx="10"/>
          </p:nvPr>
        </p:nvSpPr>
        <p:spPr/>
        <p:txBody>
          <a:bodyPr/>
          <a:lstStyle>
            <a:lvl1pPr>
              <a:defRPr/>
            </a:lvl1pPr>
          </a:lstStyle>
          <a:p>
            <a:pPr>
              <a:defRPr/>
            </a:pPr>
            <a:fld id="{A4FD4E4F-ABF3-4A56-9C0E-6B3B9AF8826F}" type="slidenum">
              <a:rPr lang="it-IT"/>
              <a:pPr>
                <a:defRPr/>
              </a:pPr>
              <a:t>‹N›</a:t>
            </a:fld>
            <a:endParaRPr lang="it-IT"/>
          </a:p>
        </p:txBody>
      </p:sp>
      <p:sp>
        <p:nvSpPr>
          <p:cNvPr id="6" name="Date Placeholder 8"/>
          <p:cNvSpPr>
            <a:spLocks noGrp="1"/>
          </p:cNvSpPr>
          <p:nvPr>
            <p:ph type="dt" sz="half" idx="11"/>
          </p:nvPr>
        </p:nvSpPr>
        <p:spPr/>
        <p:txBody>
          <a:bodyPr/>
          <a:lstStyle>
            <a:lvl1pPr>
              <a:defRPr/>
            </a:lvl1pPr>
          </a:lstStyle>
          <a:p>
            <a:pPr>
              <a:defRPr/>
            </a:pPr>
            <a:fld id="{752E0D3F-7622-4CBF-9853-EABA24EC2588}" type="datetime2">
              <a:rPr lang="it-IT"/>
              <a:pPr>
                <a:defRPr/>
              </a:pPr>
              <a:t>lunedì 7 agosto 2017</a:t>
            </a:fld>
            <a:endParaRPr lang="it-IT"/>
          </a:p>
        </p:txBody>
      </p:sp>
      <p:sp>
        <p:nvSpPr>
          <p:cNvPr id="7" name="Footer Placeholder 9"/>
          <p:cNvSpPr>
            <a:spLocks noGrp="1"/>
          </p:cNvSpPr>
          <p:nvPr>
            <p:ph type="ftr" sz="quarter" idx="12"/>
          </p:nvPr>
        </p:nvSpPr>
        <p:spPr/>
        <p:txBody>
          <a:bodyPr/>
          <a:lstStyle>
            <a:lvl1pPr>
              <a:defRPr/>
            </a:lvl1pPr>
          </a:lstStyle>
          <a:p>
            <a:r>
              <a:rPr lang="it-IT"/>
              <a:t>Paolo Divizia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1" descr="sphere2.png"/>
          <p:cNvPicPr>
            <a:picLocks noChangeAspect="1"/>
          </p:cNvPicPr>
          <p:nvPr/>
        </p:nvPicPr>
        <p:blipFill>
          <a:blip r:embed="rId13" cstate="print"/>
          <a:srcRect/>
          <a:stretch>
            <a:fillRect/>
          </a:stretch>
        </p:blipFill>
        <p:spPr bwMode="auto">
          <a:xfrm>
            <a:off x="8823325" y="0"/>
            <a:ext cx="320675" cy="6858000"/>
          </a:xfrm>
          <a:prstGeom prst="rect">
            <a:avLst/>
          </a:prstGeom>
          <a:noFill/>
          <a:ln w="9525">
            <a:noFill/>
            <a:miter lim="800000"/>
            <a:headEnd/>
            <a:tailEnd/>
          </a:ln>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1028" name="Text Placeholder 2"/>
          <p:cNvSpPr>
            <a:spLocks noGrp="1"/>
          </p:cNvSpPr>
          <p:nvPr>
            <p:ph type="body" idx="1"/>
          </p:nvPr>
        </p:nvSpPr>
        <p:spPr bwMode="auto">
          <a:xfrm>
            <a:off x="457200" y="457200"/>
            <a:ext cx="3657600" cy="5715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fontAlgn="auto">
              <a:spcBef>
                <a:spcPts val="0"/>
              </a:spcBef>
              <a:spcAft>
                <a:spcPts val="0"/>
              </a:spcAft>
              <a:defRPr sz="1050" smtClean="0">
                <a:solidFill>
                  <a:schemeClr val="tx1">
                    <a:lumMod val="50000"/>
                    <a:lumOff val="50000"/>
                  </a:schemeClr>
                </a:solidFill>
                <a:latin typeface="+mn-lt"/>
              </a:defRPr>
            </a:lvl1pPr>
          </a:lstStyle>
          <a:p>
            <a:pPr>
              <a:defRPr/>
            </a:pPr>
            <a:fld id="{08908F8F-F121-49FE-A7C9-B155061CDAF7}" type="slidenum">
              <a:rPr lang="it-IT"/>
              <a:pPr>
                <a:defRPr/>
              </a:pPr>
              <a:t>‹N›</a:t>
            </a:fld>
            <a:endParaRPr lang="it-IT"/>
          </a:p>
        </p:txBody>
      </p:sp>
      <p:sp>
        <p:nvSpPr>
          <p:cNvPr id="9" name="Date Placeholder 8"/>
          <p:cNvSpPr>
            <a:spLocks noGrp="1"/>
          </p:cNvSpPr>
          <p:nvPr>
            <p:ph type="dt" sz="half" idx="2"/>
          </p:nvPr>
        </p:nvSpPr>
        <p:spPr>
          <a:xfrm>
            <a:off x="4876800" y="6426200"/>
            <a:ext cx="2819400" cy="127000"/>
          </a:xfrm>
          <a:prstGeom prst="rect">
            <a:avLst/>
          </a:prstGeom>
        </p:spPr>
        <p:txBody>
          <a:bodyPr vert="horz" lIns="91440" tIns="45720" rIns="91440" bIns="45720" rtlCol="0" anchor="ctr"/>
          <a:lstStyle>
            <a:lvl1pPr algn="r" fontAlgn="auto">
              <a:spcBef>
                <a:spcPts val="0"/>
              </a:spcBef>
              <a:spcAft>
                <a:spcPts val="0"/>
              </a:spcAft>
              <a:defRPr sz="1050" smtClean="0">
                <a:solidFill>
                  <a:schemeClr val="tx1">
                    <a:lumMod val="50000"/>
                    <a:lumOff val="50000"/>
                  </a:schemeClr>
                </a:solidFill>
                <a:latin typeface="+mn-lt"/>
              </a:defRPr>
            </a:lvl1pPr>
          </a:lstStyle>
          <a:p>
            <a:pPr>
              <a:defRPr/>
            </a:pPr>
            <a:fld id="{E1309B1F-A8AC-4382-9DF2-998D260D148F}" type="datetime2">
              <a:rPr lang="it-IT"/>
              <a:pPr>
                <a:defRPr/>
              </a:pPr>
              <a:t>lunedì 7 agosto 2017</a:t>
            </a:fld>
            <a:endParaRPr lang="it-IT"/>
          </a:p>
        </p:txBody>
      </p:sp>
      <p:sp>
        <p:nvSpPr>
          <p:cNvPr id="10" name="Footer Placeholder 9"/>
          <p:cNvSpPr>
            <a:spLocks noGrp="1"/>
          </p:cNvSpPr>
          <p:nvPr>
            <p:ph type="ftr" sz="quarter" idx="3"/>
          </p:nvPr>
        </p:nvSpPr>
        <p:spPr>
          <a:xfrm>
            <a:off x="4875213" y="6296025"/>
            <a:ext cx="2820987" cy="152400"/>
          </a:xfrm>
          <a:prstGeom prst="rect">
            <a:avLst/>
          </a:prstGeom>
        </p:spPr>
        <p:txBody>
          <a:bodyPr vert="horz" wrap="square" lIns="91440" tIns="45720" rIns="91440" bIns="45720" numCol="1" anchor="b" anchorCtr="0" compatLnSpc="1">
            <a:prstTxWarp prst="textNoShape">
              <a:avLst/>
            </a:prstTxWarp>
          </a:bodyPr>
          <a:lstStyle>
            <a:lvl1pPr algn="r">
              <a:defRPr sz="1000">
                <a:latin typeface="Calibri" pitchFamily="34" charset="0"/>
              </a:defRPr>
            </a:lvl1pPr>
          </a:lstStyle>
          <a:p>
            <a:r>
              <a:rPr lang="it-IT"/>
              <a:t>Paolo Divizia</a:t>
            </a:r>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66" r:id="rId8"/>
    <p:sldLayoutId id="2147483665" r:id="rId9"/>
    <p:sldLayoutId id="2147483664" r:id="rId10"/>
    <p:sldLayoutId id="2147483663" r:id="rId11"/>
  </p:sldLayoutIdLst>
  <p:timing>
    <p:tnLst>
      <p:par>
        <p:cTn id="1" dur="indefinite" restart="never" nodeType="tmRoot"/>
      </p:par>
    </p:tnLst>
  </p:timing>
  <p:hf sldNum="0" hdr="0"/>
  <p:txStyles>
    <p:titleStyle>
      <a:lvl1pPr algn="r" rtl="0" fontAlgn="base">
        <a:spcBef>
          <a:spcPct val="0"/>
        </a:spcBef>
        <a:spcAft>
          <a:spcPct val="0"/>
        </a:spcAft>
        <a:defRPr sz="2800" kern="1200">
          <a:gradFill>
            <a:gsLst>
              <a:gs pos="0">
                <a:schemeClr val="tx1">
                  <a:lumMod val="50000"/>
                </a:schemeClr>
              </a:gs>
              <a:gs pos="61000">
                <a:schemeClr val="tx1"/>
              </a:gs>
            </a:gsLst>
            <a:lin ang="5400000" scaled="0"/>
          </a:gradFill>
          <a:latin typeface="+mj-lt"/>
          <a:ea typeface="+mj-ea"/>
          <a:cs typeface="+mj-cs"/>
        </a:defRPr>
      </a:lvl1pPr>
      <a:lvl2pPr algn="r" rtl="0" fontAlgn="base">
        <a:spcBef>
          <a:spcPct val="0"/>
        </a:spcBef>
        <a:spcAft>
          <a:spcPct val="0"/>
        </a:spcAft>
        <a:defRPr sz="2800">
          <a:solidFill>
            <a:schemeClr val="tx1"/>
          </a:solidFill>
          <a:latin typeface="Calibri" pitchFamily="34" charset="0"/>
        </a:defRPr>
      </a:lvl2pPr>
      <a:lvl3pPr algn="r" rtl="0" fontAlgn="base">
        <a:spcBef>
          <a:spcPct val="0"/>
        </a:spcBef>
        <a:spcAft>
          <a:spcPct val="0"/>
        </a:spcAft>
        <a:defRPr sz="2800">
          <a:solidFill>
            <a:schemeClr val="tx1"/>
          </a:solidFill>
          <a:latin typeface="Calibri" pitchFamily="34" charset="0"/>
        </a:defRPr>
      </a:lvl3pPr>
      <a:lvl4pPr algn="r" rtl="0" fontAlgn="base">
        <a:spcBef>
          <a:spcPct val="0"/>
        </a:spcBef>
        <a:spcAft>
          <a:spcPct val="0"/>
        </a:spcAft>
        <a:defRPr sz="2800">
          <a:solidFill>
            <a:schemeClr val="tx1"/>
          </a:solidFill>
          <a:latin typeface="Calibri" pitchFamily="34" charset="0"/>
        </a:defRPr>
      </a:lvl4pPr>
      <a:lvl5pPr algn="r" rtl="0" fontAlgn="base">
        <a:spcBef>
          <a:spcPct val="0"/>
        </a:spcBef>
        <a:spcAft>
          <a:spcPct val="0"/>
        </a:spcAft>
        <a:defRPr sz="2800">
          <a:solidFill>
            <a:schemeClr val="tx1"/>
          </a:solidFill>
          <a:latin typeface="Calibri" pitchFamily="34" charset="0"/>
        </a:defRPr>
      </a:lvl5pPr>
      <a:lvl6pPr marL="457200" algn="r" rtl="0" fontAlgn="base">
        <a:spcBef>
          <a:spcPct val="0"/>
        </a:spcBef>
        <a:spcAft>
          <a:spcPct val="0"/>
        </a:spcAft>
        <a:defRPr sz="2800">
          <a:solidFill>
            <a:schemeClr val="tx1"/>
          </a:solidFill>
          <a:latin typeface="Calibri" pitchFamily="34" charset="0"/>
        </a:defRPr>
      </a:lvl6pPr>
      <a:lvl7pPr marL="914400" algn="r" rtl="0" fontAlgn="base">
        <a:spcBef>
          <a:spcPct val="0"/>
        </a:spcBef>
        <a:spcAft>
          <a:spcPct val="0"/>
        </a:spcAft>
        <a:defRPr sz="2800">
          <a:solidFill>
            <a:schemeClr val="tx1"/>
          </a:solidFill>
          <a:latin typeface="Calibri" pitchFamily="34" charset="0"/>
        </a:defRPr>
      </a:lvl7pPr>
      <a:lvl8pPr marL="1371600" algn="r" rtl="0" fontAlgn="base">
        <a:spcBef>
          <a:spcPct val="0"/>
        </a:spcBef>
        <a:spcAft>
          <a:spcPct val="0"/>
        </a:spcAft>
        <a:defRPr sz="2800">
          <a:solidFill>
            <a:schemeClr val="tx1"/>
          </a:solidFill>
          <a:latin typeface="Calibri" pitchFamily="34" charset="0"/>
        </a:defRPr>
      </a:lvl8pPr>
      <a:lvl9pPr marL="1828800" algn="r" rtl="0" fontAlgn="base">
        <a:spcBef>
          <a:spcPct val="0"/>
        </a:spcBef>
        <a:spcAft>
          <a:spcPct val="0"/>
        </a:spcAft>
        <a:defRPr sz="2800">
          <a:solidFill>
            <a:schemeClr val="tx1"/>
          </a:solidFill>
          <a:latin typeface="Calibri" pitchFamily="34" charset="0"/>
        </a:defRPr>
      </a:lvl9pPr>
    </p:titleStyle>
    <p:bodyStyle>
      <a:lvl1pPr marL="182563" indent="-182563" algn="l" rtl="0" fontAlgn="base">
        <a:spcBef>
          <a:spcPct val="20000"/>
        </a:spcBef>
        <a:spcAft>
          <a:spcPct val="0"/>
        </a:spcAft>
        <a:buClr>
          <a:srgbClr val="7F7F7F"/>
        </a:buClr>
        <a:buFont typeface="Wingdings" pitchFamily="2" charset="2"/>
        <a:buChar char="§"/>
        <a:defRPr kern="1200">
          <a:solidFill>
            <a:srgbClr val="000000"/>
          </a:solidFill>
          <a:latin typeface="+mn-lt"/>
          <a:ea typeface="+mn-ea"/>
          <a:cs typeface="+mn-cs"/>
        </a:defRPr>
      </a:lvl1pPr>
      <a:lvl2pPr marL="411163" indent="-182563" algn="l" rtl="0" fontAlgn="base">
        <a:spcBef>
          <a:spcPct val="20000"/>
        </a:spcBef>
        <a:spcAft>
          <a:spcPct val="0"/>
        </a:spcAft>
        <a:buClr>
          <a:srgbClr val="7F7F7F"/>
        </a:buClr>
        <a:buFont typeface="Wingdings" pitchFamily="2" charset="2"/>
        <a:buChar char="§"/>
        <a:defRPr sz="1400" kern="1200">
          <a:solidFill>
            <a:srgbClr val="000000"/>
          </a:solidFill>
          <a:latin typeface="+mn-lt"/>
          <a:ea typeface="+mn-ea"/>
          <a:cs typeface="+mn-cs"/>
        </a:defRPr>
      </a:lvl2pPr>
      <a:lvl3pPr marL="593725" indent="-182563" algn="l" rtl="0" fontAlgn="base">
        <a:spcBef>
          <a:spcPct val="20000"/>
        </a:spcBef>
        <a:spcAft>
          <a:spcPct val="0"/>
        </a:spcAft>
        <a:buClr>
          <a:srgbClr val="7F7F7F"/>
        </a:buClr>
        <a:buFont typeface="Wingdings" pitchFamily="2" charset="2"/>
        <a:buChar char="§"/>
        <a:defRPr sz="1400" kern="1200">
          <a:solidFill>
            <a:srgbClr val="000000"/>
          </a:solidFill>
          <a:latin typeface="+mn-lt"/>
          <a:ea typeface="+mn-ea"/>
          <a:cs typeface="+mn-cs"/>
        </a:defRPr>
      </a:lvl3pPr>
      <a:lvl4pPr marL="776288" indent="-182563" algn="l" rtl="0" fontAlgn="base">
        <a:spcBef>
          <a:spcPct val="20000"/>
        </a:spcBef>
        <a:spcAft>
          <a:spcPct val="0"/>
        </a:spcAft>
        <a:buClr>
          <a:srgbClr val="7F7F7F"/>
        </a:buClr>
        <a:buFont typeface="Wingdings" pitchFamily="2" charset="2"/>
        <a:buChar char="§"/>
        <a:defRPr sz="1400" kern="1200">
          <a:solidFill>
            <a:srgbClr val="000000"/>
          </a:solidFill>
          <a:latin typeface="+mn-lt"/>
          <a:ea typeface="+mn-ea"/>
          <a:cs typeface="+mn-cs"/>
        </a:defRPr>
      </a:lvl4pPr>
      <a:lvl5pPr marL="958850" indent="-182563" algn="l" rtl="0" fontAlgn="base">
        <a:spcBef>
          <a:spcPct val="20000"/>
        </a:spcBef>
        <a:spcAft>
          <a:spcPct val="0"/>
        </a:spcAft>
        <a:buClr>
          <a:srgbClr val="7F7F7F"/>
        </a:buClr>
        <a:buFont typeface="Wingdings" pitchFamily="2" charset="2"/>
        <a:buChar char="§"/>
        <a:defRPr sz="1400" kern="1200">
          <a:solidFill>
            <a:srgbClr val="000000"/>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12"/>
          <p:cNvSpPr>
            <a:spLocks noGrp="1"/>
          </p:cNvSpPr>
          <p:nvPr>
            <p:ph type="dt" sz="half" idx="10"/>
          </p:nvPr>
        </p:nvSpPr>
        <p:spPr/>
        <p:txBody>
          <a:bodyPr/>
          <a:lstStyle/>
          <a:p>
            <a:pPr>
              <a:defRPr/>
            </a:pPr>
            <a:fld id="{ED58BFFA-FA96-4714-B8AE-6714D8C5D362}" type="datetime2">
              <a:rPr lang="it-IT"/>
              <a:pPr>
                <a:defRPr/>
              </a:pPr>
              <a:t>lunedì 7 agosto 2017</a:t>
            </a:fld>
            <a:endParaRPr lang="it-IT"/>
          </a:p>
        </p:txBody>
      </p:sp>
      <p:sp>
        <p:nvSpPr>
          <p:cNvPr id="8" name="Footer Placeholder 14"/>
          <p:cNvSpPr>
            <a:spLocks noGrp="1"/>
          </p:cNvSpPr>
          <p:nvPr>
            <p:ph type="ftr" sz="quarter" idx="12"/>
          </p:nvPr>
        </p:nvSpPr>
        <p:spPr>
          <a:xfrm>
            <a:off x="755576" y="5733256"/>
            <a:ext cx="5629300" cy="728464"/>
          </a:xfrm>
        </p:spPr>
        <p:txBody>
          <a:bodyPr/>
          <a:lstStyle/>
          <a:p>
            <a:pPr algn="l"/>
            <a:endParaRPr lang="it-IT" sz="1500" dirty="0"/>
          </a:p>
        </p:txBody>
      </p:sp>
      <p:sp>
        <p:nvSpPr>
          <p:cNvPr id="3" name="Sottotitolo 2"/>
          <p:cNvSpPr>
            <a:spLocks noGrp="1"/>
          </p:cNvSpPr>
          <p:nvPr>
            <p:ph type="subTitle" idx="1"/>
          </p:nvPr>
        </p:nvSpPr>
        <p:spPr>
          <a:xfrm>
            <a:off x="2411760" y="3933056"/>
            <a:ext cx="3962400" cy="2133600"/>
          </a:xfrm>
        </p:spPr>
        <p:txBody>
          <a:bodyPr>
            <a:normAutofit/>
          </a:bodyPr>
          <a:lstStyle/>
          <a:p>
            <a:pPr>
              <a:lnSpc>
                <a:spcPct val="80000"/>
              </a:lnSpc>
            </a:pPr>
            <a:endParaRPr lang="it-IT" sz="1200" dirty="0" smtClean="0"/>
          </a:p>
          <a:p>
            <a:pPr>
              <a:lnSpc>
                <a:spcPct val="80000"/>
              </a:lnSpc>
            </a:pPr>
            <a:r>
              <a:rPr lang="it-IT" sz="1700" dirty="0" smtClean="0">
                <a:solidFill>
                  <a:srgbClr val="262626"/>
                </a:solidFill>
              </a:rPr>
              <a:t> </a:t>
            </a:r>
          </a:p>
          <a:p>
            <a:pPr>
              <a:lnSpc>
                <a:spcPct val="80000"/>
              </a:lnSpc>
            </a:pPr>
            <a:endParaRPr lang="it-IT" sz="1700" dirty="0" smtClean="0">
              <a:solidFill>
                <a:srgbClr val="262626"/>
              </a:solidFill>
            </a:endParaRPr>
          </a:p>
          <a:p>
            <a:pPr>
              <a:lnSpc>
                <a:spcPct val="80000"/>
              </a:lnSpc>
            </a:pPr>
            <a:endParaRPr lang="it-IT" sz="1700" dirty="0" smtClean="0">
              <a:solidFill>
                <a:srgbClr val="262626"/>
              </a:solidFill>
            </a:endParaRPr>
          </a:p>
          <a:p>
            <a:pPr>
              <a:lnSpc>
                <a:spcPct val="80000"/>
              </a:lnSpc>
            </a:pPr>
            <a:endParaRPr lang="it-IT" sz="1600" dirty="0" smtClean="0">
              <a:solidFill>
                <a:srgbClr val="262626"/>
              </a:solidFill>
            </a:endParaRPr>
          </a:p>
          <a:p>
            <a:pPr>
              <a:lnSpc>
                <a:spcPct val="80000"/>
              </a:lnSpc>
            </a:pPr>
            <a:endParaRPr lang="it-IT" sz="1600" dirty="0" smtClean="0">
              <a:solidFill>
                <a:srgbClr val="262626"/>
              </a:solidFill>
            </a:endParaRPr>
          </a:p>
          <a:p>
            <a:pPr>
              <a:lnSpc>
                <a:spcPct val="80000"/>
              </a:lnSpc>
            </a:pPr>
            <a:endParaRPr lang="it-IT" sz="1500" b="1" dirty="0" smtClean="0">
              <a:solidFill>
                <a:srgbClr val="262626"/>
              </a:solidFill>
            </a:endParaRPr>
          </a:p>
          <a:p>
            <a:pPr>
              <a:lnSpc>
                <a:spcPct val="80000"/>
              </a:lnSpc>
            </a:pPr>
            <a:r>
              <a:rPr lang="it-IT" sz="1500" b="1" dirty="0" smtClean="0">
                <a:solidFill>
                  <a:srgbClr val="262626"/>
                </a:solidFill>
              </a:rPr>
              <a:t>Lezione n.5:  </a:t>
            </a:r>
            <a:r>
              <a:rPr lang="it-IT" sz="1500" b="1" smtClean="0">
                <a:solidFill>
                  <a:srgbClr val="262626"/>
                </a:solidFill>
              </a:rPr>
              <a:t>23 OTTOBRE 2017</a:t>
            </a:r>
            <a:endParaRPr lang="it-IT" sz="1500" b="1" dirty="0" smtClean="0">
              <a:solidFill>
                <a:srgbClr val="262626"/>
              </a:solidFill>
            </a:endParaRPr>
          </a:p>
          <a:p>
            <a:pPr>
              <a:lnSpc>
                <a:spcPct val="80000"/>
              </a:lnSpc>
            </a:pPr>
            <a:endParaRPr lang="it-IT" sz="1500" b="1" dirty="0" smtClean="0">
              <a:solidFill>
                <a:srgbClr val="262626"/>
              </a:solidFill>
            </a:endParaRPr>
          </a:p>
          <a:p>
            <a:pPr>
              <a:lnSpc>
                <a:spcPct val="80000"/>
              </a:lnSpc>
            </a:pPr>
            <a:endParaRPr lang="it-IT" sz="1500" b="1" dirty="0" smtClean="0">
              <a:solidFill>
                <a:srgbClr val="262626"/>
              </a:solidFill>
            </a:endParaRPr>
          </a:p>
        </p:txBody>
      </p:sp>
      <p:sp>
        <p:nvSpPr>
          <p:cNvPr id="13314" name="Titolo 1"/>
          <p:cNvSpPr>
            <a:spLocks noGrp="1"/>
          </p:cNvSpPr>
          <p:nvPr>
            <p:ph type="title"/>
          </p:nvPr>
        </p:nvSpPr>
        <p:spPr bwMode="auto">
          <a:xfrm>
            <a:off x="1042988" y="260350"/>
            <a:ext cx="5286375" cy="2889250"/>
          </a:xfrm>
        </p:spPr>
        <p:txBody>
          <a:bodyPr wrap="square" numCol="1" anchorCtr="0" compatLnSpc="1">
            <a:prstTxWarp prst="textNoShape">
              <a:avLst/>
            </a:prstTxWarp>
          </a:bodyPr>
          <a:lstStyle/>
          <a:p>
            <a:pPr algn="l"/>
            <a:r>
              <a:rPr lang="it-IT" sz="4000" dirty="0" smtClean="0">
                <a:solidFill>
                  <a:srgbClr val="FF0000"/>
                </a:solidFill>
              </a:rPr>
              <a:t>Corso monografico</a:t>
            </a:r>
            <a:br>
              <a:rPr lang="it-IT" sz="4000" dirty="0" smtClean="0">
                <a:solidFill>
                  <a:srgbClr val="FF0000"/>
                </a:solidFill>
              </a:rPr>
            </a:br>
            <a:r>
              <a:rPr lang="it-IT" sz="4000" dirty="0" smtClean="0">
                <a:solidFill>
                  <a:srgbClr val="FF0000"/>
                </a:solidFill>
              </a:rPr>
              <a:t>LA FUSIONE DELLE SOCIETA’</a:t>
            </a:r>
          </a:p>
        </p:txBody>
      </p:sp>
      <p:sp>
        <p:nvSpPr>
          <p:cNvPr id="13318" name="Text Box 6"/>
          <p:cNvSpPr txBox="1">
            <a:spLocks noChangeArrowheads="1"/>
          </p:cNvSpPr>
          <p:nvPr/>
        </p:nvSpPr>
        <p:spPr bwMode="auto">
          <a:xfrm>
            <a:off x="539552" y="3573016"/>
            <a:ext cx="4391719" cy="2554545"/>
          </a:xfrm>
          <a:prstGeom prst="rect">
            <a:avLst/>
          </a:prstGeom>
          <a:noFill/>
          <a:ln w="9525">
            <a:noFill/>
            <a:miter lim="800000"/>
            <a:headEnd/>
            <a:tailEnd/>
          </a:ln>
          <a:effectLst/>
        </p:spPr>
        <p:txBody>
          <a:bodyPr wrap="square">
            <a:spAutoFit/>
          </a:bodyPr>
          <a:lstStyle/>
          <a:p>
            <a:pPr>
              <a:spcBef>
                <a:spcPct val="50000"/>
              </a:spcBef>
            </a:pPr>
            <a:r>
              <a:rPr lang="it-IT" sz="2400" b="1" dirty="0" smtClean="0">
                <a:latin typeface="Cash" pitchFamily="2" charset="0"/>
              </a:rPr>
              <a:t>PAOLO DIVIZIA </a:t>
            </a:r>
          </a:p>
          <a:p>
            <a:pPr>
              <a:spcBef>
                <a:spcPct val="50000"/>
              </a:spcBef>
            </a:pPr>
            <a:r>
              <a:rPr lang="it-IT" sz="2000" b="1" smtClean="0">
                <a:latin typeface="Cash" pitchFamily="2" charset="0"/>
              </a:rPr>
              <a:t>Notaio in </a:t>
            </a:r>
            <a:r>
              <a:rPr lang="it-IT" sz="2000" b="1" dirty="0" smtClean="0">
                <a:latin typeface="Cash" pitchFamily="2" charset="0"/>
              </a:rPr>
              <a:t>Bergamo</a:t>
            </a:r>
          </a:p>
          <a:p>
            <a:pPr>
              <a:spcBef>
                <a:spcPct val="50000"/>
              </a:spcBef>
            </a:pPr>
            <a:r>
              <a:rPr lang="it-IT" sz="2000" b="1" dirty="0" smtClean="0">
                <a:latin typeface="Cash" pitchFamily="2" charset="0"/>
              </a:rPr>
              <a:t>Assistente Cattedra Diritto Commerciale – Università degli Studi di BERGAMO</a:t>
            </a:r>
          </a:p>
          <a:p>
            <a:pPr>
              <a:spcBef>
                <a:spcPct val="50000"/>
              </a:spcBef>
            </a:pPr>
            <a:endParaRPr lang="it-IT" sz="2400" b="1" dirty="0">
              <a:latin typeface="Cash" pitchFamily="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8"/>
          <p:cNvSpPr>
            <a:spLocks noGrp="1"/>
          </p:cNvSpPr>
          <p:nvPr>
            <p:ph type="dt" sz="half" idx="11"/>
          </p:nvPr>
        </p:nvSpPr>
        <p:spPr/>
        <p:txBody>
          <a:bodyPr/>
          <a:lstStyle/>
          <a:p>
            <a:pPr>
              <a:defRPr/>
            </a:pPr>
            <a:fld id="{47C0EF0C-0C2C-4F98-805C-667929E131EA}" type="datetime2">
              <a:rPr lang="it-IT"/>
              <a:pPr>
                <a:defRPr/>
              </a:pPr>
              <a:t>lunedì 7 agosto 2017</a:t>
            </a:fld>
            <a:endParaRPr lang="it-IT"/>
          </a:p>
        </p:txBody>
      </p:sp>
      <p:sp>
        <p:nvSpPr>
          <p:cNvPr id="5" name="Footer Placeholder 9"/>
          <p:cNvSpPr>
            <a:spLocks noGrp="1"/>
          </p:cNvSpPr>
          <p:nvPr>
            <p:ph type="ftr" sz="quarter" idx="12"/>
          </p:nvPr>
        </p:nvSpPr>
        <p:spPr/>
        <p:txBody>
          <a:bodyPr/>
          <a:lstStyle/>
          <a:p>
            <a:r>
              <a:rPr lang="it-IT"/>
              <a:t>Paolo Divizia</a:t>
            </a:r>
          </a:p>
        </p:txBody>
      </p:sp>
      <p:sp>
        <p:nvSpPr>
          <p:cNvPr id="2" name="Segnaposto contenuto 1"/>
          <p:cNvSpPr>
            <a:spLocks noGrp="1"/>
          </p:cNvSpPr>
          <p:nvPr>
            <p:ph idx="1"/>
          </p:nvPr>
        </p:nvSpPr>
        <p:spPr>
          <a:xfrm>
            <a:off x="539750" y="620713"/>
            <a:ext cx="4248150" cy="5903912"/>
          </a:xfrm>
        </p:spPr>
        <p:txBody>
          <a:bodyPr>
            <a:normAutofit fontScale="85000" lnSpcReduction="20000"/>
          </a:bodyPr>
          <a:lstStyle/>
          <a:p>
            <a:pPr>
              <a:lnSpc>
                <a:spcPct val="90000"/>
              </a:lnSpc>
              <a:buFont typeface="Arial" charset="0"/>
              <a:buChar char="•"/>
            </a:pPr>
            <a:r>
              <a:rPr lang="it-IT" b="1" dirty="0" smtClean="0"/>
              <a:t> </a:t>
            </a:r>
            <a:r>
              <a:rPr lang="it-IT" b="1" u="sng" dirty="0" smtClean="0"/>
              <a:t>IL DIRITTO DI RECESSO NELLE DIVERSE SOCIETA’</a:t>
            </a:r>
            <a:r>
              <a:rPr lang="it-IT" b="1" dirty="0" smtClean="0"/>
              <a:t>:</a:t>
            </a:r>
          </a:p>
          <a:p>
            <a:pPr>
              <a:lnSpc>
                <a:spcPct val="90000"/>
              </a:lnSpc>
              <a:buFont typeface="Arial" charset="0"/>
              <a:buChar char="•"/>
            </a:pPr>
            <a:endParaRPr lang="it-IT" b="1" dirty="0" smtClean="0"/>
          </a:p>
          <a:p>
            <a:pPr marL="342900" indent="-342900">
              <a:lnSpc>
                <a:spcPct val="90000"/>
              </a:lnSpc>
              <a:buFont typeface="+mj-lt"/>
              <a:buAutoNum type="arabicPeriod"/>
            </a:pPr>
            <a:r>
              <a:rPr lang="it-IT" b="1" dirty="0" smtClean="0"/>
              <a:t>SOCIETA’ DI CAPITALI - SPA:</a:t>
            </a:r>
          </a:p>
          <a:p>
            <a:pPr marL="342900" indent="-342900">
              <a:lnSpc>
                <a:spcPct val="90000"/>
              </a:lnSpc>
              <a:buAutoNum type="alphaLcParenR"/>
            </a:pPr>
            <a:r>
              <a:rPr lang="it-IT" dirty="0"/>
              <a:t>n</a:t>
            </a:r>
            <a:r>
              <a:rPr lang="it-IT" dirty="0" smtClean="0"/>
              <a:t>ella </a:t>
            </a:r>
            <a:r>
              <a:rPr lang="it-IT" dirty="0" err="1" smtClean="0"/>
              <a:t>s.p.a.</a:t>
            </a:r>
            <a:r>
              <a:rPr lang="it-IT" dirty="0" smtClean="0"/>
              <a:t> la fusione non è prevista di per sé come causa di recesso (la scelta di politica legislativa non è molto chiara, forse si basa sulla minore attenzione alla tutela </a:t>
            </a:r>
            <a:r>
              <a:rPr lang="it-IT" i="1" dirty="0" smtClean="0"/>
              <a:t>ad </a:t>
            </a:r>
            <a:r>
              <a:rPr lang="it-IT" i="1" dirty="0" err="1" smtClean="0"/>
              <a:t>personam</a:t>
            </a:r>
            <a:r>
              <a:rPr lang="it-IT" dirty="0" smtClean="0"/>
              <a:t> del socio);</a:t>
            </a:r>
          </a:p>
          <a:p>
            <a:pPr marL="342900" indent="-342900">
              <a:lnSpc>
                <a:spcPct val="90000"/>
              </a:lnSpc>
              <a:buAutoNum type="alphaLcParenR"/>
            </a:pPr>
            <a:r>
              <a:rPr lang="it-IT" dirty="0" smtClean="0"/>
              <a:t>va osservato che l’autonomia statutaria può inserire la fusione come autonoma causa di recesso;</a:t>
            </a:r>
          </a:p>
          <a:p>
            <a:pPr marL="342900" indent="-342900">
              <a:lnSpc>
                <a:spcPct val="90000"/>
              </a:lnSpc>
              <a:buAutoNum type="alphaLcParenR"/>
            </a:pPr>
            <a:r>
              <a:rPr lang="it-IT" dirty="0" smtClean="0"/>
              <a:t>nella </a:t>
            </a:r>
            <a:r>
              <a:rPr lang="it-IT" dirty="0" err="1" smtClean="0"/>
              <a:t>s.p.a.</a:t>
            </a:r>
            <a:r>
              <a:rPr lang="it-IT" dirty="0" smtClean="0"/>
              <a:t> vi possono essere delle </a:t>
            </a:r>
            <a:r>
              <a:rPr lang="it-IT" b="1" u="sng" dirty="0" smtClean="0"/>
              <a:t>concause alla base del riconoscimento del diritto di recesso;</a:t>
            </a:r>
            <a:r>
              <a:rPr lang="it-IT" b="1" dirty="0" smtClean="0"/>
              <a:t> </a:t>
            </a:r>
            <a:r>
              <a:rPr lang="it-IT" dirty="0" smtClean="0"/>
              <a:t>ad esempio: 1) una ipotesi di fusione trasformativa; 2) una fusione che comporti una modifica significativa dell’oggetto sociale; 3) una fusione che comporti l’introduzione di vincoli alla circolazione delle azioni (prelazione/gradimento);</a:t>
            </a:r>
            <a:endParaRPr lang="it-IT" b="1" u="sng" dirty="0"/>
          </a:p>
          <a:p>
            <a:pPr marL="342900" indent="-342900">
              <a:lnSpc>
                <a:spcPct val="90000"/>
              </a:lnSpc>
              <a:buAutoNum type="alphaLcParenR"/>
            </a:pPr>
            <a:r>
              <a:rPr lang="it-IT" dirty="0" smtClean="0"/>
              <a:t>anche per la </a:t>
            </a:r>
            <a:r>
              <a:rPr lang="it-IT" dirty="0" err="1" smtClean="0"/>
              <a:t>s.p.a.</a:t>
            </a:r>
            <a:r>
              <a:rPr lang="it-IT" dirty="0" smtClean="0"/>
              <a:t> il recesso può esercitarsi solo dopo l’iscrizione della delibera nel Registro Imprese (applicazione dell’art. 2436 comma 5 c.c.).</a:t>
            </a:r>
          </a:p>
          <a:p>
            <a:pPr marL="342900" indent="-342900">
              <a:lnSpc>
                <a:spcPct val="90000"/>
              </a:lnSpc>
              <a:buAutoNum type="alphaLcParenR"/>
            </a:pPr>
            <a:endParaRPr lang="it-IT" dirty="0"/>
          </a:p>
          <a:p>
            <a:pPr marL="0" indent="0" algn="just">
              <a:lnSpc>
                <a:spcPct val="90000"/>
              </a:lnSpc>
              <a:buNone/>
            </a:pPr>
            <a:r>
              <a:rPr lang="it-IT" dirty="0" smtClean="0"/>
              <a:t>2. Sia per la s.r.l. sia per la </a:t>
            </a:r>
            <a:r>
              <a:rPr lang="it-IT" dirty="0" err="1" smtClean="0"/>
              <a:t>s.p.a.</a:t>
            </a:r>
            <a:r>
              <a:rPr lang="it-IT" dirty="0" smtClean="0"/>
              <a:t>/</a:t>
            </a:r>
            <a:r>
              <a:rPr lang="it-IT" dirty="0" err="1" smtClean="0"/>
              <a:t>s.a.p.a</a:t>
            </a:r>
            <a:r>
              <a:rPr lang="it-IT" dirty="0" smtClean="0"/>
              <a:t>. il recesso </a:t>
            </a:r>
            <a:r>
              <a:rPr lang="it-IT" u="sng" dirty="0" smtClean="0"/>
              <a:t>non ha efficacia immediata</a:t>
            </a:r>
            <a:r>
              <a:rPr lang="it-IT" dirty="0" smtClean="0"/>
              <a:t>,</a:t>
            </a:r>
            <a:r>
              <a:rPr lang="it-IT" b="1" u="sng" dirty="0" smtClean="0"/>
              <a:t> ma differita al momento di corresponsione della liquidazione</a:t>
            </a:r>
            <a:r>
              <a:rPr lang="it-IT" dirty="0" smtClean="0"/>
              <a:t> – a sostegno della bontà di detta tesi la previsione che il rimborso può essere attuato mediante la cessione della quota sociale a terzi (cosa non attuabile se la veste sociale fosse anzitempo cessata)</a:t>
            </a:r>
          </a:p>
        </p:txBody>
      </p:sp>
      <p:sp>
        <p:nvSpPr>
          <p:cNvPr id="3" name="Titolo 2"/>
          <p:cNvSpPr>
            <a:spLocks noGrp="1"/>
          </p:cNvSpPr>
          <p:nvPr>
            <p:ph type="title"/>
          </p:nvPr>
        </p:nvSpPr>
        <p:spPr/>
        <p:txBody>
          <a:bodyPr/>
          <a:lstStyle/>
          <a:p>
            <a:pPr fontAlgn="auto">
              <a:spcAft>
                <a:spcPts val="0"/>
              </a:spcAft>
              <a:defRPr/>
            </a:pPr>
            <a:r>
              <a:rPr lang="it-IT" dirty="0" smtClean="0">
                <a:solidFill>
                  <a:srgbClr val="FF0000"/>
                </a:solidFill>
              </a:rPr>
              <a:t>Il diritto di recesso</a:t>
            </a:r>
            <a:endParaRPr lang="it-IT" i="1" dirty="0"/>
          </a:p>
        </p:txBody>
      </p:sp>
    </p:spTree>
    <p:extLst>
      <p:ext uri="{BB962C8B-B14F-4D97-AF65-F5344CB8AC3E}">
        <p14:creationId xmlns:p14="http://schemas.microsoft.com/office/powerpoint/2010/main" xmlns="" val="17019287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8"/>
          <p:cNvSpPr>
            <a:spLocks noGrp="1"/>
          </p:cNvSpPr>
          <p:nvPr>
            <p:ph type="dt" sz="half" idx="11"/>
          </p:nvPr>
        </p:nvSpPr>
        <p:spPr/>
        <p:txBody>
          <a:bodyPr/>
          <a:lstStyle/>
          <a:p>
            <a:pPr>
              <a:defRPr/>
            </a:pPr>
            <a:fld id="{69591AB1-AB1E-4D65-BD22-7B99E8F2D122}" type="datetime2">
              <a:rPr lang="it-IT"/>
              <a:pPr>
                <a:defRPr/>
              </a:pPr>
              <a:t>lunedì 7 agosto 2017</a:t>
            </a:fld>
            <a:endParaRPr lang="it-IT"/>
          </a:p>
        </p:txBody>
      </p:sp>
      <p:sp>
        <p:nvSpPr>
          <p:cNvPr id="5" name="Footer Placeholder 9"/>
          <p:cNvSpPr>
            <a:spLocks noGrp="1"/>
          </p:cNvSpPr>
          <p:nvPr>
            <p:ph type="ftr" sz="quarter" idx="12"/>
          </p:nvPr>
        </p:nvSpPr>
        <p:spPr/>
        <p:txBody>
          <a:bodyPr/>
          <a:lstStyle/>
          <a:p>
            <a:r>
              <a:rPr lang="it-IT"/>
              <a:t>Paolo Divizia</a:t>
            </a:r>
          </a:p>
        </p:txBody>
      </p:sp>
      <p:sp>
        <p:nvSpPr>
          <p:cNvPr id="2" name="Segnaposto contenuto 1"/>
          <p:cNvSpPr>
            <a:spLocks noGrp="1"/>
          </p:cNvSpPr>
          <p:nvPr>
            <p:ph idx="1"/>
          </p:nvPr>
        </p:nvSpPr>
        <p:spPr>
          <a:xfrm>
            <a:off x="539750" y="620713"/>
            <a:ext cx="4248150" cy="5903912"/>
          </a:xfrm>
        </p:spPr>
        <p:txBody>
          <a:bodyPr rtlCol="0">
            <a:normAutofit fontScale="70000" lnSpcReduction="20000"/>
          </a:bodyPr>
          <a:lstStyle/>
          <a:p>
            <a:pPr marL="0" indent="0" fontAlgn="auto">
              <a:spcAft>
                <a:spcPts val="0"/>
              </a:spcAft>
              <a:buClr>
                <a:schemeClr val="tx1">
                  <a:lumMod val="50000"/>
                  <a:lumOff val="50000"/>
                </a:schemeClr>
              </a:buClr>
              <a:defRPr/>
            </a:pPr>
            <a:r>
              <a:rPr lang="it-IT" dirty="0" smtClean="0">
                <a:solidFill>
                  <a:schemeClr val="tx1">
                    <a:lumMod val="85000"/>
                  </a:schemeClr>
                </a:solidFill>
              </a:rPr>
              <a:t> </a:t>
            </a:r>
            <a:r>
              <a:rPr lang="it-IT" b="1" u="sng" dirty="0" smtClean="0">
                <a:solidFill>
                  <a:schemeClr val="tx1">
                    <a:lumMod val="85000"/>
                  </a:schemeClr>
                </a:solidFill>
              </a:rPr>
              <a:t>Analisi per punti</a:t>
            </a:r>
          </a:p>
          <a:p>
            <a:pPr marL="0" indent="0" fontAlgn="auto">
              <a:spcAft>
                <a:spcPts val="0"/>
              </a:spcAft>
              <a:buClr>
                <a:schemeClr val="tx1">
                  <a:lumMod val="50000"/>
                  <a:lumOff val="50000"/>
                </a:schemeClr>
              </a:buClr>
              <a:defRPr/>
            </a:pPr>
            <a:endParaRPr lang="it-IT" dirty="0" smtClean="0">
              <a:solidFill>
                <a:schemeClr val="tx1">
                  <a:lumMod val="85000"/>
                </a:schemeClr>
              </a:solidFill>
            </a:endParaRPr>
          </a:p>
          <a:p>
            <a:pPr marL="342900" indent="-342900" fontAlgn="auto">
              <a:spcAft>
                <a:spcPts val="0"/>
              </a:spcAft>
              <a:buClr>
                <a:schemeClr val="tx1">
                  <a:lumMod val="50000"/>
                  <a:lumOff val="50000"/>
                </a:schemeClr>
              </a:buClr>
              <a:buFont typeface="+mj-lt"/>
              <a:buAutoNum type="arabicPeriod"/>
              <a:defRPr/>
            </a:pPr>
            <a:r>
              <a:rPr lang="it-IT" dirty="0" smtClean="0">
                <a:solidFill>
                  <a:schemeClr val="tx1">
                    <a:lumMod val="85000"/>
                  </a:schemeClr>
                </a:solidFill>
              </a:rPr>
              <a:t>La disciplina degli adempimenti pubblicitari della delibera / decisione di fusione è contenuta nell’art. 2502-bis (primo comma – società di capitali / secondo comma – società di persone)</a:t>
            </a:r>
          </a:p>
          <a:p>
            <a:pPr marL="342900" indent="-342900" fontAlgn="auto">
              <a:spcAft>
                <a:spcPts val="0"/>
              </a:spcAft>
              <a:buClr>
                <a:schemeClr val="tx1">
                  <a:lumMod val="50000"/>
                  <a:lumOff val="50000"/>
                </a:schemeClr>
              </a:buClr>
              <a:buFont typeface="+mj-lt"/>
              <a:buAutoNum type="arabicPeriod"/>
              <a:defRPr/>
            </a:pPr>
            <a:r>
              <a:rPr lang="it-IT" dirty="0" smtClean="0">
                <a:solidFill>
                  <a:schemeClr val="tx1">
                    <a:lumMod val="85000"/>
                  </a:schemeClr>
                </a:solidFill>
              </a:rPr>
              <a:t>In base al primo comma, la deliberazione di fusione di </a:t>
            </a:r>
            <a:r>
              <a:rPr lang="it-IT" dirty="0" err="1" smtClean="0">
                <a:solidFill>
                  <a:schemeClr val="tx1">
                    <a:lumMod val="85000"/>
                  </a:schemeClr>
                </a:solidFill>
              </a:rPr>
              <a:t>s.p.a.</a:t>
            </a:r>
            <a:r>
              <a:rPr lang="it-IT" dirty="0" smtClean="0">
                <a:solidFill>
                  <a:schemeClr val="tx1">
                    <a:lumMod val="85000"/>
                  </a:schemeClr>
                </a:solidFill>
              </a:rPr>
              <a:t>/</a:t>
            </a:r>
            <a:r>
              <a:rPr lang="it-IT" dirty="0" err="1" smtClean="0">
                <a:solidFill>
                  <a:schemeClr val="tx1">
                    <a:lumMod val="85000"/>
                  </a:schemeClr>
                </a:solidFill>
              </a:rPr>
              <a:t>s.a.p.a</a:t>
            </a:r>
            <a:r>
              <a:rPr lang="it-IT" dirty="0" smtClean="0">
                <a:solidFill>
                  <a:schemeClr val="tx1">
                    <a:lumMod val="85000"/>
                  </a:schemeClr>
                </a:solidFill>
              </a:rPr>
              <a:t>./s.r.l. deve essere depositata presso il registro delle imprese, unitamente alla documentazione ex art. 2501-septies c.c.;</a:t>
            </a:r>
          </a:p>
          <a:p>
            <a:pPr marL="342900" indent="-342900" fontAlgn="auto">
              <a:spcAft>
                <a:spcPts val="0"/>
              </a:spcAft>
              <a:buClr>
                <a:schemeClr val="tx1">
                  <a:lumMod val="50000"/>
                  <a:lumOff val="50000"/>
                </a:schemeClr>
              </a:buClr>
              <a:buFont typeface="+mj-lt"/>
              <a:buAutoNum type="arabicPeriod"/>
              <a:defRPr/>
            </a:pPr>
            <a:r>
              <a:rPr lang="it-IT" dirty="0" smtClean="0">
                <a:solidFill>
                  <a:schemeClr val="tx1">
                    <a:lumMod val="85000"/>
                  </a:schemeClr>
                </a:solidFill>
              </a:rPr>
              <a:t>Il controllo di legalità notarile è regolato dall’art. 2436 c.c.; il notaio, dunque, riceve il verbale ed effettua un controllo di legalità successivo (se l’esito è positivo, entro 30 gg. deve essere effettuata l’iscrizione al registro imprese).</a:t>
            </a:r>
            <a:r>
              <a:rPr lang="it-IT" b="1" dirty="0" smtClean="0">
                <a:solidFill>
                  <a:schemeClr val="tx1">
                    <a:lumMod val="85000"/>
                  </a:schemeClr>
                </a:solidFill>
              </a:rPr>
              <a:t> </a:t>
            </a:r>
          </a:p>
          <a:p>
            <a:pPr marL="342900" indent="-342900" fontAlgn="auto">
              <a:spcAft>
                <a:spcPts val="0"/>
              </a:spcAft>
              <a:buClr>
                <a:schemeClr val="tx1">
                  <a:lumMod val="50000"/>
                  <a:lumOff val="50000"/>
                </a:schemeClr>
              </a:buClr>
              <a:buFont typeface="+mj-lt"/>
              <a:buAutoNum type="arabicPeriod"/>
              <a:defRPr/>
            </a:pPr>
            <a:r>
              <a:rPr lang="it-IT" dirty="0" smtClean="0">
                <a:solidFill>
                  <a:schemeClr val="tx1">
                    <a:lumMod val="85000"/>
                  </a:schemeClr>
                </a:solidFill>
              </a:rPr>
              <a:t>Il controllo di legalità notarile nella fusione per incorporazione si applica solo alle clausole oggetto di modifica, </a:t>
            </a:r>
            <a:r>
              <a:rPr lang="it-IT" u="sng" dirty="0" smtClean="0">
                <a:solidFill>
                  <a:schemeClr val="tx1">
                    <a:lumMod val="85000"/>
                  </a:schemeClr>
                </a:solidFill>
              </a:rPr>
              <a:t>senza estendersi alle clausole statutarie che restano immutate e che – a suo tempo – hanno già subito il vaglio di legalità.</a:t>
            </a:r>
          </a:p>
          <a:p>
            <a:pPr marL="342900" indent="-342900" fontAlgn="auto">
              <a:spcAft>
                <a:spcPts val="0"/>
              </a:spcAft>
              <a:buClr>
                <a:schemeClr val="tx1">
                  <a:lumMod val="50000"/>
                  <a:lumOff val="50000"/>
                </a:schemeClr>
              </a:buClr>
              <a:buFont typeface="+mj-lt"/>
              <a:buAutoNum type="arabicPeriod"/>
              <a:defRPr/>
            </a:pPr>
            <a:r>
              <a:rPr lang="it-IT" u="sng" dirty="0" smtClean="0">
                <a:solidFill>
                  <a:schemeClr val="tx1">
                    <a:lumMod val="85000"/>
                  </a:schemeClr>
                </a:solidFill>
              </a:rPr>
              <a:t>Nella fusione in senso stretto, il controllo investe l’intero statuto della società post fusione </a:t>
            </a:r>
            <a:endParaRPr lang="it-IT" dirty="0" smtClean="0">
              <a:solidFill>
                <a:schemeClr val="tx1">
                  <a:lumMod val="85000"/>
                </a:schemeClr>
              </a:solidFill>
            </a:endParaRPr>
          </a:p>
          <a:p>
            <a:pPr marL="0" indent="0" fontAlgn="auto">
              <a:spcAft>
                <a:spcPts val="0"/>
              </a:spcAft>
              <a:buClr>
                <a:schemeClr val="tx1">
                  <a:lumMod val="50000"/>
                  <a:lumOff val="50000"/>
                </a:schemeClr>
              </a:buClr>
              <a:defRPr/>
            </a:pPr>
            <a:endParaRPr lang="it-IT" dirty="0" smtClean="0">
              <a:solidFill>
                <a:schemeClr val="tx1">
                  <a:lumMod val="85000"/>
                </a:schemeClr>
              </a:solidFill>
            </a:endParaRPr>
          </a:p>
          <a:p>
            <a:pPr marL="0" indent="0" fontAlgn="auto">
              <a:spcAft>
                <a:spcPts val="0"/>
              </a:spcAft>
              <a:buClr>
                <a:schemeClr val="tx1">
                  <a:lumMod val="50000"/>
                  <a:lumOff val="50000"/>
                </a:schemeClr>
              </a:buClr>
              <a:defRPr/>
            </a:pPr>
            <a:r>
              <a:rPr lang="it-IT" dirty="0" smtClean="0">
                <a:solidFill>
                  <a:schemeClr val="tx1">
                    <a:lumMod val="85000"/>
                  </a:schemeClr>
                </a:solidFill>
              </a:rPr>
              <a:t> L’iscrizione della delibera di fusione è uno </a:t>
            </a:r>
            <a:r>
              <a:rPr lang="it-IT" i="1" dirty="0" err="1" smtClean="0">
                <a:solidFill>
                  <a:schemeClr val="tx1">
                    <a:lumMod val="85000"/>
                  </a:schemeClr>
                </a:solidFill>
              </a:rPr>
              <a:t>step</a:t>
            </a:r>
            <a:r>
              <a:rPr lang="it-IT" dirty="0" smtClean="0">
                <a:solidFill>
                  <a:schemeClr val="tx1">
                    <a:lumMod val="85000"/>
                  </a:schemeClr>
                </a:solidFill>
              </a:rPr>
              <a:t> procedimentale essenziale per potersi addivenire alla stipula dell’atto di fusione; nella delibera si rinviene la </a:t>
            </a:r>
            <a:r>
              <a:rPr lang="it-IT" b="1" dirty="0" smtClean="0">
                <a:solidFill>
                  <a:schemeClr val="tx1">
                    <a:lumMod val="85000"/>
                  </a:schemeClr>
                </a:solidFill>
              </a:rPr>
              <a:t>legittimazione</a:t>
            </a:r>
            <a:r>
              <a:rPr lang="it-IT" dirty="0" smtClean="0">
                <a:solidFill>
                  <a:schemeClr val="tx1">
                    <a:lumMod val="85000"/>
                  </a:schemeClr>
                </a:solidFill>
              </a:rPr>
              <a:t> dell’organo amministrativo delle società coinvolte alla stipula dell’atto stesso.</a:t>
            </a:r>
          </a:p>
          <a:p>
            <a:pPr marL="0" indent="0" fontAlgn="auto">
              <a:spcAft>
                <a:spcPts val="0"/>
              </a:spcAft>
              <a:buClr>
                <a:schemeClr val="tx1">
                  <a:lumMod val="50000"/>
                  <a:lumOff val="50000"/>
                </a:schemeClr>
              </a:buClr>
              <a:defRPr/>
            </a:pPr>
            <a:r>
              <a:rPr lang="it-IT" b="1" dirty="0" smtClean="0">
                <a:solidFill>
                  <a:schemeClr val="tx1">
                    <a:lumMod val="85000"/>
                  </a:schemeClr>
                </a:solidFill>
              </a:rPr>
              <a:t>Il controllo di legalità si estende anche alle decisioni delle società di persone (per le sole società semplici il notaio «ammette» il mancato deposito del bilancio di esercizio, alla cui redazione le società semplici non sono tenute – talora lo si sostituisce con il rendiconto). </a:t>
            </a:r>
          </a:p>
        </p:txBody>
      </p:sp>
      <p:sp>
        <p:nvSpPr>
          <p:cNvPr id="3" name="Titolo 2"/>
          <p:cNvSpPr>
            <a:spLocks noGrp="1"/>
          </p:cNvSpPr>
          <p:nvPr>
            <p:ph type="title"/>
          </p:nvPr>
        </p:nvSpPr>
        <p:spPr>
          <a:xfrm>
            <a:off x="4876800" y="171450"/>
            <a:ext cx="2819400" cy="6286500"/>
          </a:xfrm>
        </p:spPr>
        <p:txBody>
          <a:bodyPr/>
          <a:lstStyle/>
          <a:p>
            <a:pPr fontAlgn="auto">
              <a:spcAft>
                <a:spcPts val="0"/>
              </a:spcAft>
              <a:defRPr/>
            </a:pPr>
            <a:r>
              <a:rPr lang="it-IT" dirty="0" smtClean="0">
                <a:solidFill>
                  <a:srgbClr val="FF0000"/>
                </a:solidFill>
              </a:rPr>
              <a:t>Deposito ed iscrizione della decisione di fusione</a:t>
            </a:r>
            <a:endParaRPr lang="it-IT"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8"/>
          <p:cNvSpPr>
            <a:spLocks noGrp="1"/>
          </p:cNvSpPr>
          <p:nvPr>
            <p:ph type="dt" sz="half" idx="11"/>
          </p:nvPr>
        </p:nvSpPr>
        <p:spPr/>
        <p:txBody>
          <a:bodyPr/>
          <a:lstStyle/>
          <a:p>
            <a:pPr>
              <a:defRPr/>
            </a:pPr>
            <a:fld id="{69591AB1-AB1E-4D65-BD22-7B99E8F2D122}" type="datetime2">
              <a:rPr lang="it-IT"/>
              <a:pPr>
                <a:defRPr/>
              </a:pPr>
              <a:t>lunedì 7 agosto 2017</a:t>
            </a:fld>
            <a:endParaRPr lang="it-IT"/>
          </a:p>
        </p:txBody>
      </p:sp>
      <p:sp>
        <p:nvSpPr>
          <p:cNvPr id="5" name="Footer Placeholder 9"/>
          <p:cNvSpPr>
            <a:spLocks noGrp="1"/>
          </p:cNvSpPr>
          <p:nvPr>
            <p:ph type="ftr" sz="quarter" idx="12"/>
          </p:nvPr>
        </p:nvSpPr>
        <p:spPr/>
        <p:txBody>
          <a:bodyPr/>
          <a:lstStyle/>
          <a:p>
            <a:r>
              <a:rPr lang="it-IT"/>
              <a:t>Paolo Divizia</a:t>
            </a:r>
          </a:p>
        </p:txBody>
      </p:sp>
      <p:sp>
        <p:nvSpPr>
          <p:cNvPr id="2" name="Segnaposto contenuto 1"/>
          <p:cNvSpPr>
            <a:spLocks noGrp="1"/>
          </p:cNvSpPr>
          <p:nvPr>
            <p:ph idx="1"/>
          </p:nvPr>
        </p:nvSpPr>
        <p:spPr>
          <a:xfrm>
            <a:off x="539750" y="620713"/>
            <a:ext cx="4248150" cy="5903912"/>
          </a:xfrm>
        </p:spPr>
        <p:txBody>
          <a:bodyPr rtlCol="0">
            <a:normAutofit fontScale="77500" lnSpcReduction="20000"/>
          </a:bodyPr>
          <a:lstStyle/>
          <a:p>
            <a:pPr marL="0" indent="0" fontAlgn="auto">
              <a:spcAft>
                <a:spcPts val="0"/>
              </a:spcAft>
              <a:buClr>
                <a:schemeClr val="tx1">
                  <a:lumMod val="50000"/>
                  <a:lumOff val="50000"/>
                </a:schemeClr>
              </a:buClr>
              <a:defRPr/>
            </a:pPr>
            <a:r>
              <a:rPr lang="it-IT" dirty="0" smtClean="0">
                <a:solidFill>
                  <a:schemeClr val="tx1">
                    <a:lumMod val="85000"/>
                  </a:schemeClr>
                </a:solidFill>
              </a:rPr>
              <a:t> </a:t>
            </a:r>
            <a:r>
              <a:rPr lang="it-IT" b="1" u="sng" dirty="0" smtClean="0">
                <a:solidFill>
                  <a:schemeClr val="tx1">
                    <a:lumMod val="85000"/>
                  </a:schemeClr>
                </a:solidFill>
              </a:rPr>
              <a:t>La revocabilità della decisione di fusione</a:t>
            </a:r>
          </a:p>
          <a:p>
            <a:pPr marL="0" indent="0" fontAlgn="auto">
              <a:spcAft>
                <a:spcPts val="0"/>
              </a:spcAft>
              <a:buClr>
                <a:schemeClr val="tx1">
                  <a:lumMod val="50000"/>
                  <a:lumOff val="50000"/>
                </a:schemeClr>
              </a:buClr>
              <a:buNone/>
              <a:defRPr/>
            </a:pPr>
            <a:endParaRPr lang="it-IT" dirty="0" smtClean="0">
              <a:solidFill>
                <a:schemeClr val="tx1">
                  <a:lumMod val="85000"/>
                </a:schemeClr>
              </a:solidFill>
            </a:endParaRPr>
          </a:p>
          <a:p>
            <a:pPr marL="342900" indent="-342900" fontAlgn="auto">
              <a:spcAft>
                <a:spcPts val="0"/>
              </a:spcAft>
              <a:buClr>
                <a:schemeClr val="tx1">
                  <a:lumMod val="50000"/>
                  <a:lumOff val="50000"/>
                </a:schemeClr>
              </a:buClr>
              <a:buFont typeface="+mj-lt"/>
              <a:buAutoNum type="arabicPeriod"/>
              <a:defRPr/>
            </a:pPr>
            <a:r>
              <a:rPr lang="it-IT" dirty="0" smtClean="0">
                <a:solidFill>
                  <a:schemeClr val="tx1">
                    <a:lumMod val="85000"/>
                  </a:schemeClr>
                </a:solidFill>
              </a:rPr>
              <a:t>La delibera di fusione, ancorché iscritta al Registro delle Imprese, costituisce un passo procedimentale della fusione; </a:t>
            </a:r>
            <a:r>
              <a:rPr lang="it-IT" b="1" dirty="0" smtClean="0">
                <a:solidFill>
                  <a:schemeClr val="tx1">
                    <a:lumMod val="85000"/>
                  </a:schemeClr>
                </a:solidFill>
              </a:rPr>
              <a:t>essa di per sé non produce alcuna modifica statutaria.</a:t>
            </a:r>
            <a:endParaRPr lang="it-IT" dirty="0" smtClean="0">
              <a:solidFill>
                <a:schemeClr val="tx1">
                  <a:lumMod val="85000"/>
                </a:schemeClr>
              </a:solidFill>
            </a:endParaRPr>
          </a:p>
          <a:p>
            <a:pPr marL="342900" indent="-342900" fontAlgn="auto">
              <a:spcAft>
                <a:spcPts val="0"/>
              </a:spcAft>
              <a:buClr>
                <a:schemeClr val="tx1">
                  <a:lumMod val="50000"/>
                  <a:lumOff val="50000"/>
                </a:schemeClr>
              </a:buClr>
              <a:buFont typeface="+mj-lt"/>
              <a:buAutoNum type="arabicPeriod"/>
              <a:defRPr/>
            </a:pPr>
            <a:r>
              <a:rPr lang="it-IT" dirty="0" smtClean="0">
                <a:solidFill>
                  <a:schemeClr val="tx1">
                    <a:lumMod val="85000"/>
                  </a:schemeClr>
                </a:solidFill>
              </a:rPr>
              <a:t>Fino alla iscrizione dell’atto di fusione, dunque, nulla vieta che </a:t>
            </a:r>
            <a:r>
              <a:rPr lang="it-IT" b="1" u="sng" dirty="0" smtClean="0">
                <a:solidFill>
                  <a:schemeClr val="tx1">
                    <a:lumMod val="85000"/>
                  </a:schemeClr>
                </a:solidFill>
              </a:rPr>
              <a:t>la delibera di fusione possa essere revocata</a:t>
            </a:r>
            <a:r>
              <a:rPr lang="it-IT" dirty="0" smtClean="0">
                <a:solidFill>
                  <a:schemeClr val="tx1">
                    <a:lumMod val="85000"/>
                  </a:schemeClr>
                </a:solidFill>
              </a:rPr>
              <a:t>; con l’iscrizione dell’atto, infatti, si determina </a:t>
            </a:r>
            <a:r>
              <a:rPr lang="it-IT" i="1" dirty="0" smtClean="0">
                <a:solidFill>
                  <a:schemeClr val="tx1">
                    <a:lumMod val="85000"/>
                  </a:schemeClr>
                </a:solidFill>
              </a:rPr>
              <a:t>erga </a:t>
            </a:r>
            <a:r>
              <a:rPr lang="it-IT" i="1" dirty="0" err="1" smtClean="0">
                <a:solidFill>
                  <a:schemeClr val="tx1">
                    <a:lumMod val="85000"/>
                  </a:schemeClr>
                </a:solidFill>
              </a:rPr>
              <a:t>omnes</a:t>
            </a:r>
            <a:r>
              <a:rPr lang="it-IT" i="1" dirty="0" smtClean="0">
                <a:solidFill>
                  <a:schemeClr val="tx1">
                    <a:lumMod val="85000"/>
                  </a:schemeClr>
                </a:solidFill>
              </a:rPr>
              <a:t> </a:t>
            </a:r>
            <a:r>
              <a:rPr lang="it-IT" dirty="0" smtClean="0">
                <a:solidFill>
                  <a:schemeClr val="tx1">
                    <a:lumMod val="85000"/>
                  </a:schemeClr>
                </a:solidFill>
              </a:rPr>
              <a:t>l’effetto complessivo della fusione.</a:t>
            </a:r>
            <a:endParaRPr lang="it-IT" b="1" dirty="0" smtClean="0">
              <a:solidFill>
                <a:schemeClr val="tx1">
                  <a:lumMod val="85000"/>
                </a:schemeClr>
              </a:solidFill>
            </a:endParaRPr>
          </a:p>
          <a:p>
            <a:pPr marL="342900" indent="-342900" fontAlgn="auto">
              <a:spcAft>
                <a:spcPts val="0"/>
              </a:spcAft>
              <a:buClr>
                <a:schemeClr val="tx1">
                  <a:lumMod val="50000"/>
                  <a:lumOff val="50000"/>
                </a:schemeClr>
              </a:buClr>
              <a:buFont typeface="+mj-lt"/>
              <a:buAutoNum type="arabicPeriod"/>
              <a:defRPr/>
            </a:pPr>
            <a:r>
              <a:rPr lang="it-IT" b="1" dirty="0" smtClean="0">
                <a:solidFill>
                  <a:schemeClr val="tx1">
                    <a:lumMod val="85000"/>
                  </a:schemeClr>
                </a:solidFill>
              </a:rPr>
              <a:t>Dopo l’iscrizione dell’atto di fusione, è necessario «per tornare indietro»: a) le delibere di revoca; b) un atto di mutuo dissenso negoziale che sciolga gli effetti dell’atto.  </a:t>
            </a:r>
          </a:p>
          <a:p>
            <a:pPr marL="342900" indent="-342900" fontAlgn="auto">
              <a:spcAft>
                <a:spcPts val="0"/>
              </a:spcAft>
              <a:buClr>
                <a:schemeClr val="tx1">
                  <a:lumMod val="50000"/>
                  <a:lumOff val="50000"/>
                </a:schemeClr>
              </a:buClr>
              <a:buFont typeface="+mj-lt"/>
              <a:buAutoNum type="arabicPeriod"/>
              <a:defRPr/>
            </a:pPr>
            <a:r>
              <a:rPr lang="it-IT" b="1" dirty="0" smtClean="0">
                <a:solidFill>
                  <a:schemeClr val="tx1">
                    <a:lumMod val="85000"/>
                  </a:schemeClr>
                </a:solidFill>
              </a:rPr>
              <a:t>ATTENZIONE: se le società «cambiano idea» sulla bontà dell’operazione, sarebbe sufficiente che gli amministratori – dopo aver assunto le delibere – non procedano alla stipula dell’atto.</a:t>
            </a:r>
          </a:p>
          <a:p>
            <a:pPr marL="342900" indent="-342900" fontAlgn="auto">
              <a:spcAft>
                <a:spcPts val="0"/>
              </a:spcAft>
              <a:buClr>
                <a:schemeClr val="tx1">
                  <a:lumMod val="50000"/>
                  <a:lumOff val="50000"/>
                </a:schemeClr>
              </a:buClr>
              <a:buFont typeface="+mj-lt"/>
              <a:buAutoNum type="arabicPeriod"/>
              <a:defRPr/>
            </a:pPr>
            <a:r>
              <a:rPr lang="it-IT" b="1" dirty="0" smtClean="0">
                <a:solidFill>
                  <a:schemeClr val="tx1">
                    <a:lumMod val="85000"/>
                  </a:schemeClr>
                </a:solidFill>
              </a:rPr>
              <a:t>TUTTAVIA, E’ OPPORTUNO ACQUISIRE LA REVOCA DELLA DELIBERA DI FUSIONE PER DUE MOTIVI:</a:t>
            </a:r>
          </a:p>
          <a:p>
            <a:pPr fontAlgn="auto">
              <a:spcAft>
                <a:spcPts val="0"/>
              </a:spcAft>
              <a:buClr>
                <a:schemeClr val="tx1">
                  <a:lumMod val="50000"/>
                  <a:lumOff val="50000"/>
                </a:schemeClr>
              </a:buClr>
              <a:buFontTx/>
              <a:buChar char="-"/>
              <a:defRPr/>
            </a:pPr>
            <a:r>
              <a:rPr lang="it-IT" dirty="0" smtClean="0">
                <a:solidFill>
                  <a:schemeClr val="tx1">
                    <a:lumMod val="85000"/>
                  </a:schemeClr>
                </a:solidFill>
              </a:rPr>
              <a:t>la delibera cristallizza il volere della società nel senso contrario all’operazione e mette al riparo gli amministratori dal </a:t>
            </a:r>
            <a:r>
              <a:rPr lang="it-IT" b="1" u="sng" dirty="0" smtClean="0">
                <a:solidFill>
                  <a:schemeClr val="tx1">
                    <a:lumMod val="85000"/>
                  </a:schemeClr>
                </a:solidFill>
              </a:rPr>
              <a:t>rischio di una azione di responsabilità</a:t>
            </a:r>
            <a:r>
              <a:rPr lang="it-IT" dirty="0" smtClean="0">
                <a:solidFill>
                  <a:schemeClr val="tx1">
                    <a:lumMod val="85000"/>
                  </a:schemeClr>
                </a:solidFill>
              </a:rPr>
              <a:t> per esser rimasti inerti verso la stipula dell’atto;</a:t>
            </a:r>
          </a:p>
          <a:p>
            <a:pPr fontAlgn="auto">
              <a:spcAft>
                <a:spcPts val="0"/>
              </a:spcAft>
              <a:buClr>
                <a:schemeClr val="tx1">
                  <a:lumMod val="50000"/>
                  <a:lumOff val="50000"/>
                </a:schemeClr>
              </a:buClr>
              <a:buFontTx/>
              <a:buChar char="-"/>
              <a:defRPr/>
            </a:pPr>
            <a:r>
              <a:rPr lang="it-IT" dirty="0" smtClean="0">
                <a:solidFill>
                  <a:schemeClr val="tx1">
                    <a:lumMod val="85000"/>
                  </a:schemeClr>
                </a:solidFill>
              </a:rPr>
              <a:t>la delibera di revoca </a:t>
            </a:r>
            <a:r>
              <a:rPr lang="it-IT" b="1" u="sng" dirty="0" smtClean="0">
                <a:solidFill>
                  <a:schemeClr val="tx1">
                    <a:lumMod val="85000"/>
                  </a:schemeClr>
                </a:solidFill>
              </a:rPr>
              <a:t>mette al riparo le società dal rischio che gli amministratori «procedano comunque» alla stipula dell’atto di fusione</a:t>
            </a:r>
            <a:r>
              <a:rPr lang="it-IT" dirty="0" smtClean="0">
                <a:solidFill>
                  <a:schemeClr val="tx1">
                    <a:lumMod val="85000"/>
                  </a:schemeClr>
                </a:solidFill>
              </a:rPr>
              <a:t>, pur avendo contezza che l’assemblea ha informalmente mutato opinione a riguardo dell’opportunità di procedere con la fusione</a:t>
            </a:r>
            <a:endParaRPr lang="it-IT" b="1" dirty="0" smtClean="0">
              <a:solidFill>
                <a:schemeClr val="tx1">
                  <a:lumMod val="85000"/>
                </a:schemeClr>
              </a:solidFill>
            </a:endParaRPr>
          </a:p>
        </p:txBody>
      </p:sp>
      <p:sp>
        <p:nvSpPr>
          <p:cNvPr id="3" name="Titolo 2"/>
          <p:cNvSpPr>
            <a:spLocks noGrp="1"/>
          </p:cNvSpPr>
          <p:nvPr>
            <p:ph type="title"/>
          </p:nvPr>
        </p:nvSpPr>
        <p:spPr>
          <a:xfrm>
            <a:off x="4876800" y="171450"/>
            <a:ext cx="2819400" cy="6286500"/>
          </a:xfrm>
        </p:spPr>
        <p:txBody>
          <a:bodyPr/>
          <a:lstStyle/>
          <a:p>
            <a:pPr fontAlgn="auto">
              <a:spcAft>
                <a:spcPts val="0"/>
              </a:spcAft>
              <a:defRPr/>
            </a:pPr>
            <a:r>
              <a:rPr lang="it-IT" dirty="0" smtClean="0">
                <a:solidFill>
                  <a:srgbClr val="FF0000"/>
                </a:solidFill>
              </a:rPr>
              <a:t>La revocabilità della decisione di fusione</a:t>
            </a:r>
            <a:endParaRPr lang="it-IT" i="1" dirty="0"/>
          </a:p>
        </p:txBody>
      </p:sp>
    </p:spTree>
    <p:extLst>
      <p:ext uri="{BB962C8B-B14F-4D97-AF65-F5344CB8AC3E}">
        <p14:creationId xmlns:p14="http://schemas.microsoft.com/office/powerpoint/2010/main" xmlns="" val="896046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8"/>
          <p:cNvSpPr>
            <a:spLocks noGrp="1"/>
          </p:cNvSpPr>
          <p:nvPr>
            <p:ph type="dt" sz="half" idx="11"/>
          </p:nvPr>
        </p:nvSpPr>
        <p:spPr/>
        <p:txBody>
          <a:bodyPr/>
          <a:lstStyle/>
          <a:p>
            <a:pPr>
              <a:defRPr/>
            </a:pPr>
            <a:fld id="{69591AB1-AB1E-4D65-BD22-7B99E8F2D122}" type="datetime2">
              <a:rPr lang="it-IT"/>
              <a:pPr>
                <a:defRPr/>
              </a:pPr>
              <a:t>lunedì 7 agosto 2017</a:t>
            </a:fld>
            <a:endParaRPr lang="it-IT"/>
          </a:p>
        </p:txBody>
      </p:sp>
      <p:sp>
        <p:nvSpPr>
          <p:cNvPr id="5" name="Footer Placeholder 9"/>
          <p:cNvSpPr>
            <a:spLocks noGrp="1"/>
          </p:cNvSpPr>
          <p:nvPr>
            <p:ph type="ftr" sz="quarter" idx="12"/>
          </p:nvPr>
        </p:nvSpPr>
        <p:spPr/>
        <p:txBody>
          <a:bodyPr/>
          <a:lstStyle/>
          <a:p>
            <a:r>
              <a:rPr lang="it-IT"/>
              <a:t>Paolo Divizia</a:t>
            </a:r>
          </a:p>
        </p:txBody>
      </p:sp>
      <p:sp>
        <p:nvSpPr>
          <p:cNvPr id="2" name="Segnaposto contenuto 1"/>
          <p:cNvSpPr>
            <a:spLocks noGrp="1"/>
          </p:cNvSpPr>
          <p:nvPr>
            <p:ph idx="1"/>
          </p:nvPr>
        </p:nvSpPr>
        <p:spPr>
          <a:xfrm>
            <a:off x="539750" y="620713"/>
            <a:ext cx="4248150" cy="5903912"/>
          </a:xfrm>
        </p:spPr>
        <p:txBody>
          <a:bodyPr rtlCol="0">
            <a:normAutofit/>
          </a:bodyPr>
          <a:lstStyle/>
          <a:p>
            <a:pPr marL="0" indent="0" fontAlgn="auto">
              <a:spcAft>
                <a:spcPts val="0"/>
              </a:spcAft>
              <a:buClr>
                <a:schemeClr val="tx1">
                  <a:lumMod val="50000"/>
                  <a:lumOff val="50000"/>
                </a:schemeClr>
              </a:buClr>
              <a:defRPr/>
            </a:pPr>
            <a:r>
              <a:rPr lang="it-IT" dirty="0" smtClean="0">
                <a:solidFill>
                  <a:schemeClr val="tx1">
                    <a:lumMod val="85000"/>
                  </a:schemeClr>
                </a:solidFill>
              </a:rPr>
              <a:t> Analisi della tecnica redazionale di un verbale notarile, fra teoria e pratica.</a:t>
            </a:r>
            <a:endParaRPr lang="it-IT" b="1" u="sng" dirty="0" smtClean="0">
              <a:solidFill>
                <a:schemeClr val="tx1">
                  <a:lumMod val="85000"/>
                </a:schemeClr>
              </a:solidFill>
            </a:endParaRPr>
          </a:p>
        </p:txBody>
      </p:sp>
      <p:sp>
        <p:nvSpPr>
          <p:cNvPr id="3" name="Titolo 2"/>
          <p:cNvSpPr>
            <a:spLocks noGrp="1"/>
          </p:cNvSpPr>
          <p:nvPr>
            <p:ph type="title"/>
          </p:nvPr>
        </p:nvSpPr>
        <p:spPr>
          <a:xfrm>
            <a:off x="4876800" y="171450"/>
            <a:ext cx="2819400" cy="6286500"/>
          </a:xfrm>
        </p:spPr>
        <p:txBody>
          <a:bodyPr/>
          <a:lstStyle/>
          <a:p>
            <a:pPr fontAlgn="auto">
              <a:spcAft>
                <a:spcPts val="0"/>
              </a:spcAft>
              <a:defRPr/>
            </a:pPr>
            <a:r>
              <a:rPr lang="it-IT" dirty="0" smtClean="0">
                <a:solidFill>
                  <a:srgbClr val="FF0000"/>
                </a:solidFill>
              </a:rPr>
              <a:t>Analisi del testo di un verbale notarile di fusione</a:t>
            </a:r>
            <a:endParaRPr lang="it-IT" i="1" dirty="0"/>
          </a:p>
        </p:txBody>
      </p:sp>
    </p:spTree>
    <p:extLst>
      <p:ext uri="{BB962C8B-B14F-4D97-AF65-F5344CB8AC3E}">
        <p14:creationId xmlns:p14="http://schemas.microsoft.com/office/powerpoint/2010/main" xmlns="" val="28695577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8"/>
          <p:cNvSpPr>
            <a:spLocks noGrp="1"/>
          </p:cNvSpPr>
          <p:nvPr>
            <p:ph type="dt" sz="half" idx="11"/>
          </p:nvPr>
        </p:nvSpPr>
        <p:spPr/>
        <p:txBody>
          <a:bodyPr/>
          <a:lstStyle/>
          <a:p>
            <a:pPr>
              <a:defRPr/>
            </a:pPr>
            <a:fld id="{D8DC0DB0-75D1-4474-A03D-E76D14FCC4F4}" type="datetime2">
              <a:rPr lang="it-IT"/>
              <a:pPr>
                <a:defRPr/>
              </a:pPr>
              <a:t>lunedì 7 agosto 2017</a:t>
            </a:fld>
            <a:endParaRPr lang="it-IT"/>
          </a:p>
        </p:txBody>
      </p:sp>
      <p:sp>
        <p:nvSpPr>
          <p:cNvPr id="5" name="Footer Placeholder 9"/>
          <p:cNvSpPr>
            <a:spLocks noGrp="1"/>
          </p:cNvSpPr>
          <p:nvPr>
            <p:ph type="ftr" sz="quarter" idx="12"/>
          </p:nvPr>
        </p:nvSpPr>
        <p:spPr/>
        <p:txBody>
          <a:bodyPr/>
          <a:lstStyle/>
          <a:p>
            <a:r>
              <a:rPr lang="it-IT"/>
              <a:t>Paolo Divizia</a:t>
            </a:r>
          </a:p>
        </p:txBody>
      </p:sp>
      <p:sp>
        <p:nvSpPr>
          <p:cNvPr id="2" name="Segnaposto contenuto 1"/>
          <p:cNvSpPr>
            <a:spLocks noGrp="1"/>
          </p:cNvSpPr>
          <p:nvPr>
            <p:ph idx="1"/>
          </p:nvPr>
        </p:nvSpPr>
        <p:spPr>
          <a:xfrm>
            <a:off x="539750" y="620713"/>
            <a:ext cx="4248150" cy="5903912"/>
          </a:xfrm>
        </p:spPr>
        <p:txBody>
          <a:bodyPr rtlCol="0">
            <a:normAutofit fontScale="92500"/>
          </a:bodyPr>
          <a:lstStyle/>
          <a:p>
            <a:pPr marL="182880" indent="-182880" fontAlgn="auto">
              <a:spcAft>
                <a:spcPts val="0"/>
              </a:spcAft>
              <a:buClr>
                <a:schemeClr val="tx1">
                  <a:lumMod val="50000"/>
                  <a:lumOff val="50000"/>
                </a:schemeClr>
              </a:buClr>
              <a:buFont typeface="Arial" pitchFamily="34" charset="0"/>
              <a:buChar char="•"/>
              <a:defRPr/>
            </a:pPr>
            <a:r>
              <a:rPr lang="it-IT" b="1" dirty="0" smtClean="0">
                <a:solidFill>
                  <a:schemeClr val="tx1">
                    <a:lumMod val="85000"/>
                  </a:schemeClr>
                </a:solidFill>
              </a:rPr>
              <a:t>IL TESTO DELLA LEGGE: </a:t>
            </a:r>
            <a:r>
              <a:rPr lang="it-IT" dirty="0" smtClean="0">
                <a:solidFill>
                  <a:schemeClr val="tx1">
                    <a:lumMod val="85000"/>
                  </a:schemeClr>
                </a:solidFill>
              </a:rPr>
              <a:t>“</a:t>
            </a:r>
            <a:r>
              <a:rPr lang="it-IT" i="1" dirty="0" smtClean="0">
                <a:solidFill>
                  <a:schemeClr val="tx1">
                    <a:lumMod val="85000"/>
                  </a:schemeClr>
                </a:solidFill>
              </a:rPr>
              <a:t>La fusione è decisa da ciascuna delle società che vi partecipano mediante approvazione del relativo progetto».</a:t>
            </a:r>
          </a:p>
          <a:p>
            <a:pPr marL="182880" indent="-182880" fontAlgn="auto">
              <a:spcAft>
                <a:spcPts val="0"/>
              </a:spcAft>
              <a:buClr>
                <a:schemeClr val="tx1">
                  <a:lumMod val="50000"/>
                  <a:lumOff val="50000"/>
                </a:schemeClr>
              </a:buClr>
              <a:buFont typeface="Arial" pitchFamily="34" charset="0"/>
              <a:buChar char="•"/>
              <a:defRPr/>
            </a:pPr>
            <a:r>
              <a:rPr lang="it-IT" dirty="0" smtClean="0">
                <a:solidFill>
                  <a:schemeClr val="tx1">
                    <a:lumMod val="85000"/>
                  </a:schemeClr>
                </a:solidFill>
              </a:rPr>
              <a:t>Il principio comunitario (art. 7 comma 3 Terza Direttiva) è chiaro nell’affermare che </a:t>
            </a:r>
            <a:r>
              <a:rPr lang="it-IT" b="1" u="sng" dirty="0" smtClean="0">
                <a:solidFill>
                  <a:schemeClr val="tx1">
                    <a:lumMod val="85000"/>
                  </a:schemeClr>
                </a:solidFill>
              </a:rPr>
              <a:t>la decisione di fusione consiste nell’approvazione del progetto depositato</a:t>
            </a:r>
          </a:p>
          <a:p>
            <a:pPr marL="182880" indent="-182880" fontAlgn="auto">
              <a:spcAft>
                <a:spcPts val="0"/>
              </a:spcAft>
              <a:buClr>
                <a:schemeClr val="tx1">
                  <a:lumMod val="50000"/>
                  <a:lumOff val="50000"/>
                </a:schemeClr>
              </a:buClr>
              <a:buFont typeface="Arial" pitchFamily="34" charset="0"/>
              <a:buChar char="•"/>
              <a:defRPr/>
            </a:pPr>
            <a:r>
              <a:rPr lang="it-IT" b="1" dirty="0" smtClean="0">
                <a:solidFill>
                  <a:schemeClr val="tx1">
                    <a:lumMod val="85000"/>
                  </a:schemeClr>
                </a:solidFill>
              </a:rPr>
              <a:t>Tecnicamente si parla di «decisione di fusione» proprio perché in alcuni casi (ad es., società di persone)</a:t>
            </a:r>
            <a:r>
              <a:rPr lang="it-IT" b="1" u="sng" dirty="0" smtClean="0">
                <a:solidFill>
                  <a:schemeClr val="tx1">
                    <a:lumMod val="85000"/>
                  </a:schemeClr>
                </a:solidFill>
              </a:rPr>
              <a:t> la decisione è assunta con metodo non deliberativo (assenza organo assembleare).</a:t>
            </a:r>
          </a:p>
          <a:p>
            <a:pPr marL="182880" indent="-182880" fontAlgn="auto">
              <a:spcAft>
                <a:spcPts val="0"/>
              </a:spcAft>
              <a:buClr>
                <a:schemeClr val="tx1">
                  <a:lumMod val="50000"/>
                  <a:lumOff val="50000"/>
                </a:schemeClr>
              </a:buClr>
              <a:buFont typeface="Arial" pitchFamily="34" charset="0"/>
              <a:buChar char="•"/>
              <a:defRPr/>
            </a:pPr>
            <a:endParaRPr lang="it-IT" b="1" u="sng" dirty="0">
              <a:solidFill>
                <a:schemeClr val="tx1">
                  <a:lumMod val="85000"/>
                </a:schemeClr>
              </a:solidFill>
            </a:endParaRPr>
          </a:p>
          <a:p>
            <a:pPr marL="182880" indent="-182880" fontAlgn="auto">
              <a:spcAft>
                <a:spcPts val="0"/>
              </a:spcAft>
              <a:buClr>
                <a:schemeClr val="tx1">
                  <a:lumMod val="50000"/>
                  <a:lumOff val="50000"/>
                </a:schemeClr>
              </a:buClr>
              <a:buFont typeface="Arial" pitchFamily="34" charset="0"/>
              <a:buChar char="•"/>
              <a:defRPr/>
            </a:pPr>
            <a:r>
              <a:rPr lang="it-IT" dirty="0" smtClean="0">
                <a:solidFill>
                  <a:schemeClr val="tx1">
                    <a:lumMod val="85000"/>
                  </a:schemeClr>
                </a:solidFill>
              </a:rPr>
              <a:t>In dottrina (Campobasso) vi è chi ha sottolineato come vi sia, nell’ambito delle società di persone e pur in assenza di una regola assembleare, </a:t>
            </a:r>
            <a:r>
              <a:rPr lang="it-IT" b="1" dirty="0" smtClean="0">
                <a:solidFill>
                  <a:schemeClr val="tx1">
                    <a:lumMod val="85000"/>
                  </a:schemeClr>
                </a:solidFill>
              </a:rPr>
              <a:t>un principio immanente di «obbligo di preventiva informazione» in favore di tutti i soci che devono concorrere alla decisione di fusione</a:t>
            </a:r>
            <a:endParaRPr lang="it-IT" dirty="0" smtClean="0">
              <a:solidFill>
                <a:schemeClr val="tx1"/>
              </a:solidFill>
            </a:endParaRPr>
          </a:p>
        </p:txBody>
      </p:sp>
      <p:sp>
        <p:nvSpPr>
          <p:cNvPr id="3" name="Titolo 2"/>
          <p:cNvSpPr>
            <a:spLocks noGrp="1"/>
          </p:cNvSpPr>
          <p:nvPr>
            <p:ph type="title"/>
          </p:nvPr>
        </p:nvSpPr>
        <p:spPr>
          <a:xfrm>
            <a:off x="4860032" y="476672"/>
            <a:ext cx="2819400" cy="5715000"/>
          </a:xfrm>
        </p:spPr>
        <p:txBody>
          <a:bodyPr/>
          <a:lstStyle/>
          <a:p>
            <a:pPr fontAlgn="auto">
              <a:spcAft>
                <a:spcPts val="0"/>
              </a:spcAft>
              <a:defRPr/>
            </a:pPr>
            <a:r>
              <a:rPr lang="it-IT" dirty="0" smtClean="0">
                <a:solidFill>
                  <a:srgbClr val="FF0000"/>
                </a:solidFill>
              </a:rPr>
              <a:t>La delibera / decisione di fusione</a:t>
            </a:r>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8"/>
          <p:cNvSpPr>
            <a:spLocks noGrp="1"/>
          </p:cNvSpPr>
          <p:nvPr>
            <p:ph type="dt" sz="half" idx="11"/>
          </p:nvPr>
        </p:nvSpPr>
        <p:spPr/>
        <p:txBody>
          <a:bodyPr/>
          <a:lstStyle/>
          <a:p>
            <a:pPr>
              <a:defRPr/>
            </a:pPr>
            <a:fld id="{47C0EF0C-0C2C-4F98-805C-667929E131EA}" type="datetime2">
              <a:rPr lang="it-IT"/>
              <a:pPr>
                <a:defRPr/>
              </a:pPr>
              <a:t>lunedì 7 agosto 2017</a:t>
            </a:fld>
            <a:endParaRPr lang="it-IT"/>
          </a:p>
        </p:txBody>
      </p:sp>
      <p:sp>
        <p:nvSpPr>
          <p:cNvPr id="5" name="Footer Placeholder 9"/>
          <p:cNvSpPr>
            <a:spLocks noGrp="1"/>
          </p:cNvSpPr>
          <p:nvPr>
            <p:ph type="ftr" sz="quarter" idx="12"/>
          </p:nvPr>
        </p:nvSpPr>
        <p:spPr/>
        <p:txBody>
          <a:bodyPr/>
          <a:lstStyle/>
          <a:p>
            <a:r>
              <a:rPr lang="it-IT"/>
              <a:t>Paolo Divizia</a:t>
            </a:r>
          </a:p>
        </p:txBody>
      </p:sp>
      <p:sp>
        <p:nvSpPr>
          <p:cNvPr id="2" name="Segnaposto contenuto 1"/>
          <p:cNvSpPr>
            <a:spLocks noGrp="1"/>
          </p:cNvSpPr>
          <p:nvPr>
            <p:ph idx="1"/>
          </p:nvPr>
        </p:nvSpPr>
        <p:spPr>
          <a:xfrm>
            <a:off x="539750" y="620713"/>
            <a:ext cx="4248150" cy="5903912"/>
          </a:xfrm>
        </p:spPr>
        <p:txBody>
          <a:bodyPr>
            <a:normAutofit fontScale="85000" lnSpcReduction="20000"/>
          </a:bodyPr>
          <a:lstStyle/>
          <a:p>
            <a:pPr>
              <a:lnSpc>
                <a:spcPct val="90000"/>
              </a:lnSpc>
              <a:buFont typeface="Arial" charset="0"/>
              <a:buChar char="•"/>
            </a:pPr>
            <a:r>
              <a:rPr lang="it-IT" b="1" dirty="0" smtClean="0"/>
              <a:t> </a:t>
            </a:r>
            <a:r>
              <a:rPr lang="it-IT" b="1" u="sng" dirty="0" smtClean="0"/>
              <a:t>CONTENUTO DELLA DECISIONE:</a:t>
            </a:r>
          </a:p>
          <a:p>
            <a:pPr>
              <a:lnSpc>
                <a:spcPct val="90000"/>
              </a:lnSpc>
              <a:buNone/>
            </a:pPr>
            <a:r>
              <a:rPr lang="it-IT" b="1" dirty="0" smtClean="0"/>
              <a:t> </a:t>
            </a:r>
          </a:p>
          <a:p>
            <a:pPr marL="342900" indent="-342900" fontAlgn="auto">
              <a:spcAft>
                <a:spcPts val="0"/>
              </a:spcAft>
              <a:buClr>
                <a:schemeClr val="tx1">
                  <a:lumMod val="50000"/>
                  <a:lumOff val="50000"/>
                </a:schemeClr>
              </a:buClr>
              <a:buFont typeface="+mj-lt"/>
              <a:buAutoNum type="alphaLcParenR"/>
              <a:defRPr/>
            </a:pPr>
            <a:r>
              <a:rPr lang="it-IT" dirty="0" smtClean="0">
                <a:solidFill>
                  <a:schemeClr val="tx1">
                    <a:lumMod val="85000"/>
                  </a:schemeClr>
                </a:solidFill>
              </a:rPr>
              <a:t>il contenuto «minimo» della decisione di fusione è rappresentato </a:t>
            </a:r>
            <a:r>
              <a:rPr lang="it-IT" b="1" dirty="0" smtClean="0">
                <a:solidFill>
                  <a:schemeClr val="tx1">
                    <a:lumMod val="85000"/>
                  </a:schemeClr>
                </a:solidFill>
              </a:rPr>
              <a:t>dall’approvazione del relativo progetto;</a:t>
            </a:r>
            <a:endParaRPr lang="it-IT" dirty="0" smtClean="0">
              <a:solidFill>
                <a:schemeClr val="tx1">
                  <a:lumMod val="85000"/>
                </a:schemeClr>
              </a:solidFill>
            </a:endParaRPr>
          </a:p>
          <a:p>
            <a:pPr marL="342900" indent="-342900">
              <a:lnSpc>
                <a:spcPct val="90000"/>
              </a:lnSpc>
              <a:buFont typeface="+mj-lt"/>
              <a:buAutoNum type="alphaLcParenR"/>
            </a:pPr>
            <a:r>
              <a:rPr lang="it-IT" b="1" dirty="0"/>
              <a:t>a</a:t>
            </a:r>
            <a:r>
              <a:rPr lang="it-IT" b="1" dirty="0" smtClean="0"/>
              <a:t>nche se costituisce prassi diffusa, </a:t>
            </a:r>
            <a:r>
              <a:rPr lang="it-IT" b="1" u="sng" dirty="0" smtClean="0"/>
              <a:t>non è richiesta</a:t>
            </a:r>
            <a:r>
              <a:rPr lang="it-IT" b="1" dirty="0" smtClean="0"/>
              <a:t> l’allegazione del progetto di fusione al verbale </a:t>
            </a:r>
            <a:r>
              <a:rPr lang="it-IT" dirty="0" smtClean="0"/>
              <a:t>(il progetto, infatti, è già stato oggetto di una autonoma pubblicità mediante l’iscrizione al </a:t>
            </a:r>
            <a:r>
              <a:rPr lang="it-IT" dirty="0"/>
              <a:t>R</a:t>
            </a:r>
            <a:r>
              <a:rPr lang="it-IT" dirty="0" smtClean="0"/>
              <a:t>egistro imprese) </a:t>
            </a:r>
            <a:r>
              <a:rPr lang="it-IT" b="1" dirty="0" smtClean="0"/>
              <a:t>– è sufficiente citare gli estremi camerali  </a:t>
            </a:r>
          </a:p>
          <a:p>
            <a:pPr marL="342900" indent="-342900">
              <a:lnSpc>
                <a:spcPct val="90000"/>
              </a:lnSpc>
              <a:buFont typeface="+mj-lt"/>
              <a:buAutoNum type="alphaLcParenR"/>
            </a:pPr>
            <a:endParaRPr lang="it-IT" b="1" dirty="0" smtClean="0"/>
          </a:p>
          <a:p>
            <a:pPr marL="342900" indent="-342900">
              <a:lnSpc>
                <a:spcPct val="90000"/>
              </a:lnSpc>
              <a:buFont typeface="+mj-lt"/>
              <a:buAutoNum type="alphaLcParenR"/>
            </a:pPr>
            <a:r>
              <a:rPr lang="it-IT" b="1" dirty="0" smtClean="0"/>
              <a:t>L’allegazione del progetto di fusione è invece opportuna nell’ottica di adempiere con maggiore facilità agli adempimenti ex art. 2502-bis c.c.</a:t>
            </a:r>
            <a:r>
              <a:rPr lang="it-IT" dirty="0" smtClean="0"/>
              <a:t> – questo articolo prevede che la deliberazione di fusione debba essere depositata per l’iscrizione al </a:t>
            </a:r>
            <a:r>
              <a:rPr lang="it-IT" dirty="0"/>
              <a:t>R</a:t>
            </a:r>
            <a:r>
              <a:rPr lang="it-IT" dirty="0" smtClean="0"/>
              <a:t>egistro Imprese </a:t>
            </a:r>
            <a:r>
              <a:rPr lang="it-IT" b="1" dirty="0" smtClean="0"/>
              <a:t>insieme con i documenti di cui all’art. 2501-septies c.c., fra i quali figura il progetto di fusione</a:t>
            </a:r>
          </a:p>
          <a:p>
            <a:pPr marL="342900" indent="-342900">
              <a:lnSpc>
                <a:spcPct val="90000"/>
              </a:lnSpc>
              <a:buFont typeface="+mj-lt"/>
              <a:buAutoNum type="alphaLcParenR"/>
            </a:pPr>
            <a:endParaRPr lang="it-IT" b="1" dirty="0"/>
          </a:p>
          <a:p>
            <a:pPr marL="342900" indent="-342900">
              <a:lnSpc>
                <a:spcPct val="90000"/>
              </a:lnSpc>
              <a:buFont typeface="+mj-lt"/>
              <a:buAutoNum type="alphaLcParenR"/>
            </a:pPr>
            <a:r>
              <a:rPr lang="it-IT" b="1" dirty="0" smtClean="0"/>
              <a:t>NOTA BENE: nell’ipotesi di fusione in senso stretto, </a:t>
            </a:r>
            <a:r>
              <a:rPr lang="it-IT" b="1" u="sng" dirty="0" smtClean="0"/>
              <a:t>nell’ambito del contenuto minimo ed essenziale della delibera di fusione vi è LA NOMINA DEGLI ORGANI SOCIALI della società risultante</a:t>
            </a:r>
            <a:r>
              <a:rPr lang="it-IT" dirty="0" smtClean="0"/>
              <a:t> (la designazione non è delegabile all’organo amministrativo in fase di stipula dell’atto di fusione, trattandosi di materia assembleare riservata).</a:t>
            </a:r>
            <a:endParaRPr lang="it-IT" dirty="0"/>
          </a:p>
          <a:p>
            <a:pPr>
              <a:lnSpc>
                <a:spcPct val="90000"/>
              </a:lnSpc>
              <a:buFont typeface="Wingdings" pitchFamily="2" charset="2"/>
              <a:buNone/>
            </a:pPr>
            <a:endParaRPr lang="it-IT" b="1" dirty="0" smtClean="0"/>
          </a:p>
        </p:txBody>
      </p:sp>
      <p:sp>
        <p:nvSpPr>
          <p:cNvPr id="3" name="Titolo 2"/>
          <p:cNvSpPr>
            <a:spLocks noGrp="1"/>
          </p:cNvSpPr>
          <p:nvPr>
            <p:ph type="title"/>
          </p:nvPr>
        </p:nvSpPr>
        <p:spPr/>
        <p:txBody>
          <a:bodyPr/>
          <a:lstStyle/>
          <a:p>
            <a:pPr fontAlgn="auto">
              <a:spcAft>
                <a:spcPts val="0"/>
              </a:spcAft>
              <a:defRPr/>
            </a:pPr>
            <a:r>
              <a:rPr lang="it-IT" dirty="0">
                <a:solidFill>
                  <a:srgbClr val="FF0000"/>
                </a:solidFill>
              </a:rPr>
              <a:t>La </a:t>
            </a:r>
            <a:r>
              <a:rPr lang="it-IT" dirty="0" smtClean="0">
                <a:solidFill>
                  <a:srgbClr val="FF0000"/>
                </a:solidFill>
              </a:rPr>
              <a:t>decisione di fusione. Il contenuto.</a:t>
            </a:r>
            <a:endParaRPr lang="it-IT"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8"/>
          <p:cNvSpPr>
            <a:spLocks noGrp="1"/>
          </p:cNvSpPr>
          <p:nvPr>
            <p:ph type="dt" sz="half" idx="11"/>
          </p:nvPr>
        </p:nvSpPr>
        <p:spPr/>
        <p:txBody>
          <a:bodyPr/>
          <a:lstStyle/>
          <a:p>
            <a:pPr>
              <a:defRPr/>
            </a:pPr>
            <a:fld id="{47C0EF0C-0C2C-4F98-805C-667929E131EA}" type="datetime2">
              <a:rPr lang="it-IT"/>
              <a:pPr>
                <a:defRPr/>
              </a:pPr>
              <a:t>lunedì 7 agosto 2017</a:t>
            </a:fld>
            <a:endParaRPr lang="it-IT"/>
          </a:p>
        </p:txBody>
      </p:sp>
      <p:sp>
        <p:nvSpPr>
          <p:cNvPr id="5" name="Footer Placeholder 9"/>
          <p:cNvSpPr>
            <a:spLocks noGrp="1"/>
          </p:cNvSpPr>
          <p:nvPr>
            <p:ph type="ftr" sz="quarter" idx="12"/>
          </p:nvPr>
        </p:nvSpPr>
        <p:spPr/>
        <p:txBody>
          <a:bodyPr/>
          <a:lstStyle/>
          <a:p>
            <a:r>
              <a:rPr lang="it-IT"/>
              <a:t>Paolo Divizia</a:t>
            </a:r>
          </a:p>
        </p:txBody>
      </p:sp>
      <p:sp>
        <p:nvSpPr>
          <p:cNvPr id="2" name="Segnaposto contenuto 1"/>
          <p:cNvSpPr>
            <a:spLocks noGrp="1"/>
          </p:cNvSpPr>
          <p:nvPr>
            <p:ph idx="1"/>
          </p:nvPr>
        </p:nvSpPr>
        <p:spPr>
          <a:xfrm>
            <a:off x="539750" y="620713"/>
            <a:ext cx="4248150" cy="5903912"/>
          </a:xfrm>
        </p:spPr>
        <p:txBody>
          <a:bodyPr>
            <a:normAutofit fontScale="85000" lnSpcReduction="20000"/>
          </a:bodyPr>
          <a:lstStyle/>
          <a:p>
            <a:pPr>
              <a:lnSpc>
                <a:spcPct val="90000"/>
              </a:lnSpc>
              <a:buFont typeface="Arial" charset="0"/>
              <a:buChar char="•"/>
            </a:pPr>
            <a:r>
              <a:rPr lang="it-IT" b="1" dirty="0" smtClean="0"/>
              <a:t> </a:t>
            </a:r>
            <a:r>
              <a:rPr lang="it-IT" b="1" u="sng" dirty="0" smtClean="0"/>
              <a:t>CONTENUTO ULTERIORE DELLA DELIBERA DI FUSIONE:</a:t>
            </a:r>
          </a:p>
          <a:p>
            <a:pPr>
              <a:lnSpc>
                <a:spcPct val="90000"/>
              </a:lnSpc>
              <a:buNone/>
            </a:pPr>
            <a:r>
              <a:rPr lang="it-IT" b="1" dirty="0" smtClean="0"/>
              <a:t> </a:t>
            </a:r>
          </a:p>
          <a:p>
            <a:pPr marL="342900" indent="-342900" fontAlgn="auto">
              <a:spcAft>
                <a:spcPts val="0"/>
              </a:spcAft>
              <a:buClr>
                <a:schemeClr val="tx1">
                  <a:lumMod val="50000"/>
                  <a:lumOff val="50000"/>
                </a:schemeClr>
              </a:buClr>
              <a:buFont typeface="+mj-lt"/>
              <a:buAutoNum type="alphaLcParenR"/>
              <a:defRPr/>
            </a:pPr>
            <a:r>
              <a:rPr lang="it-IT" dirty="0" smtClean="0">
                <a:solidFill>
                  <a:schemeClr val="tx1">
                    <a:lumMod val="85000"/>
                  </a:schemeClr>
                </a:solidFill>
              </a:rPr>
              <a:t>la prassi notarile conosce un ampliamento del contenuto della delibera di fusione, fondato su esigenze di carattere pratico (ad es., il conferimento del mandato all’organo amministrativo alla stipula dell’atto di fusione con disciplina del conflitto di interessi ex art. 1394 e 1395 c.c.);</a:t>
            </a:r>
          </a:p>
          <a:p>
            <a:pPr marL="342900" indent="-342900">
              <a:lnSpc>
                <a:spcPct val="90000"/>
              </a:lnSpc>
              <a:buFont typeface="+mj-lt"/>
              <a:buAutoNum type="alphaLcParenR"/>
            </a:pPr>
            <a:r>
              <a:rPr lang="it-IT" b="1" dirty="0" err="1"/>
              <a:t>é</a:t>
            </a:r>
            <a:r>
              <a:rPr lang="it-IT" b="1" dirty="0" smtClean="0"/>
              <a:t> opportuno che sia data una rilevanza autonoma alle modifiche statutarie della società incorporante derivanti dalla fusione;</a:t>
            </a:r>
          </a:p>
          <a:p>
            <a:pPr marL="342900" indent="-342900">
              <a:lnSpc>
                <a:spcPct val="90000"/>
              </a:lnSpc>
              <a:buFont typeface="+mj-lt"/>
              <a:buAutoNum type="alphaLcParenR"/>
            </a:pPr>
            <a:endParaRPr lang="it-IT" b="1" dirty="0" smtClean="0"/>
          </a:p>
          <a:p>
            <a:pPr marL="342900" indent="-342900">
              <a:lnSpc>
                <a:spcPct val="90000"/>
              </a:lnSpc>
              <a:buFont typeface="+mj-lt"/>
              <a:buAutoNum type="alphaLcParenR"/>
            </a:pPr>
            <a:r>
              <a:rPr lang="it-IT" b="1" dirty="0" smtClean="0"/>
              <a:t>Orientamento TRIVENETO L.A.3 correttamente precisa – circa l’interpretazione dell’art. 2502-bis c.c. – che «i documenti già depositati presso il Registro delle Imprese, anche se in fascicoli di società diverse, non devono essere </a:t>
            </a:r>
            <a:r>
              <a:rPr lang="it-IT" b="1" dirty="0" err="1" smtClean="0"/>
              <a:t>ri</a:t>
            </a:r>
            <a:r>
              <a:rPr lang="it-IT" b="1" dirty="0" smtClean="0"/>
              <a:t>-depositati» – il deposito interessa solo documenti MAI depositati ovvero depositati in REGISTRI DIVERSI da quello in cui ha sede la società. </a:t>
            </a:r>
            <a:r>
              <a:rPr lang="it-IT" b="1" u="sng" dirty="0" smtClean="0"/>
              <a:t>Per i documenti già depositati sono sufficienti gli estremi di deposito.</a:t>
            </a:r>
          </a:p>
          <a:p>
            <a:pPr marL="342900" indent="-342900">
              <a:lnSpc>
                <a:spcPct val="90000"/>
              </a:lnSpc>
              <a:buFont typeface="+mj-lt"/>
              <a:buAutoNum type="alphaLcParenR"/>
            </a:pPr>
            <a:endParaRPr lang="it-IT" b="1" u="sng" dirty="0"/>
          </a:p>
          <a:p>
            <a:pPr marL="342900" indent="-342900">
              <a:lnSpc>
                <a:spcPct val="90000"/>
              </a:lnSpc>
              <a:buFont typeface="+mj-lt"/>
              <a:buAutoNum type="alphaLcParenR"/>
            </a:pPr>
            <a:r>
              <a:rPr lang="it-IT" b="1" dirty="0" smtClean="0"/>
              <a:t>ESEMPIO: Alfa </a:t>
            </a:r>
            <a:r>
              <a:rPr lang="it-IT" b="1" dirty="0" err="1" smtClean="0"/>
              <a:t>s.p.a.</a:t>
            </a:r>
            <a:r>
              <a:rPr lang="it-IT" b="1" dirty="0" smtClean="0"/>
              <a:t> con sede in Bergamo si fonde ed incorpora Beta </a:t>
            </a:r>
            <a:r>
              <a:rPr lang="it-IT" b="1" dirty="0" err="1" smtClean="0"/>
              <a:t>s.p.a.</a:t>
            </a:r>
            <a:r>
              <a:rPr lang="it-IT" b="1" dirty="0" smtClean="0"/>
              <a:t> con sede in Brescia, i bilanci di Alfa incorporante non andranno depositati al Registro Imprese di BG perché per essi sarà sufficiente richiamare gli estremi dei pregressi depositi (vanno invece depositati quelli di Beta – che erano depositati a Brescia).</a:t>
            </a:r>
            <a:endParaRPr lang="it-IT" dirty="0"/>
          </a:p>
          <a:p>
            <a:pPr>
              <a:lnSpc>
                <a:spcPct val="90000"/>
              </a:lnSpc>
              <a:buFont typeface="Wingdings" pitchFamily="2" charset="2"/>
              <a:buNone/>
            </a:pPr>
            <a:endParaRPr lang="it-IT" b="1" dirty="0" smtClean="0"/>
          </a:p>
        </p:txBody>
      </p:sp>
      <p:sp>
        <p:nvSpPr>
          <p:cNvPr id="3" name="Titolo 2"/>
          <p:cNvSpPr>
            <a:spLocks noGrp="1"/>
          </p:cNvSpPr>
          <p:nvPr>
            <p:ph type="title"/>
          </p:nvPr>
        </p:nvSpPr>
        <p:spPr/>
        <p:txBody>
          <a:bodyPr/>
          <a:lstStyle/>
          <a:p>
            <a:pPr fontAlgn="auto">
              <a:spcAft>
                <a:spcPts val="0"/>
              </a:spcAft>
              <a:defRPr/>
            </a:pPr>
            <a:r>
              <a:rPr lang="it-IT" dirty="0">
                <a:solidFill>
                  <a:srgbClr val="FF0000"/>
                </a:solidFill>
              </a:rPr>
              <a:t>La </a:t>
            </a:r>
            <a:r>
              <a:rPr lang="it-IT" dirty="0" smtClean="0">
                <a:solidFill>
                  <a:srgbClr val="FF0000"/>
                </a:solidFill>
              </a:rPr>
              <a:t>decisione di fusione. Il contenuto.</a:t>
            </a:r>
            <a:endParaRPr lang="it-IT" i="1" dirty="0"/>
          </a:p>
        </p:txBody>
      </p:sp>
    </p:spTree>
    <p:extLst>
      <p:ext uri="{BB962C8B-B14F-4D97-AF65-F5344CB8AC3E}">
        <p14:creationId xmlns:p14="http://schemas.microsoft.com/office/powerpoint/2010/main" xmlns="" val="3506889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8"/>
          <p:cNvSpPr>
            <a:spLocks noGrp="1"/>
          </p:cNvSpPr>
          <p:nvPr>
            <p:ph type="dt" sz="half" idx="11"/>
          </p:nvPr>
        </p:nvSpPr>
        <p:spPr/>
        <p:txBody>
          <a:bodyPr/>
          <a:lstStyle/>
          <a:p>
            <a:pPr>
              <a:defRPr/>
            </a:pPr>
            <a:fld id="{47C0EF0C-0C2C-4F98-805C-667929E131EA}" type="datetime2">
              <a:rPr lang="it-IT"/>
              <a:pPr>
                <a:defRPr/>
              </a:pPr>
              <a:t>lunedì 7 agosto 2017</a:t>
            </a:fld>
            <a:endParaRPr lang="it-IT"/>
          </a:p>
        </p:txBody>
      </p:sp>
      <p:sp>
        <p:nvSpPr>
          <p:cNvPr id="5" name="Footer Placeholder 9"/>
          <p:cNvSpPr>
            <a:spLocks noGrp="1"/>
          </p:cNvSpPr>
          <p:nvPr>
            <p:ph type="ftr" sz="quarter" idx="12"/>
          </p:nvPr>
        </p:nvSpPr>
        <p:spPr/>
        <p:txBody>
          <a:bodyPr/>
          <a:lstStyle/>
          <a:p>
            <a:r>
              <a:rPr lang="it-IT"/>
              <a:t>Paolo Divizia</a:t>
            </a:r>
          </a:p>
        </p:txBody>
      </p:sp>
      <p:sp>
        <p:nvSpPr>
          <p:cNvPr id="2" name="Segnaposto contenuto 1"/>
          <p:cNvSpPr>
            <a:spLocks noGrp="1"/>
          </p:cNvSpPr>
          <p:nvPr>
            <p:ph idx="1"/>
          </p:nvPr>
        </p:nvSpPr>
        <p:spPr>
          <a:xfrm>
            <a:off x="539750" y="620713"/>
            <a:ext cx="4248150" cy="5903912"/>
          </a:xfrm>
        </p:spPr>
        <p:txBody>
          <a:bodyPr>
            <a:normAutofit fontScale="85000" lnSpcReduction="20000"/>
          </a:bodyPr>
          <a:lstStyle/>
          <a:p>
            <a:pPr>
              <a:lnSpc>
                <a:spcPct val="90000"/>
              </a:lnSpc>
              <a:buFont typeface="Arial" charset="0"/>
              <a:buChar char="•"/>
            </a:pPr>
            <a:r>
              <a:rPr lang="it-IT" b="1" dirty="0" smtClean="0"/>
              <a:t> </a:t>
            </a:r>
            <a:r>
              <a:rPr lang="it-IT" b="1" u="sng" dirty="0" smtClean="0"/>
              <a:t>I QUORUM NELLE DIVERSE SOCIETA’</a:t>
            </a:r>
            <a:r>
              <a:rPr lang="it-IT" b="1" dirty="0" smtClean="0"/>
              <a:t>:</a:t>
            </a:r>
          </a:p>
          <a:p>
            <a:pPr>
              <a:lnSpc>
                <a:spcPct val="90000"/>
              </a:lnSpc>
              <a:buFont typeface="Arial" charset="0"/>
              <a:buChar char="•"/>
            </a:pPr>
            <a:endParaRPr lang="it-IT" b="1" dirty="0" smtClean="0"/>
          </a:p>
          <a:p>
            <a:pPr marL="342900" indent="-342900">
              <a:lnSpc>
                <a:spcPct val="90000"/>
              </a:lnSpc>
              <a:buFont typeface="+mj-lt"/>
              <a:buAutoNum type="arabicPeriod"/>
            </a:pPr>
            <a:r>
              <a:rPr lang="it-IT" b="1" dirty="0" smtClean="0"/>
              <a:t>SOCIETA’ DI PERSONE:</a:t>
            </a:r>
          </a:p>
          <a:p>
            <a:pPr marL="342900" indent="-342900">
              <a:lnSpc>
                <a:spcPct val="90000"/>
              </a:lnSpc>
              <a:buAutoNum type="alphaLcParenR"/>
            </a:pPr>
            <a:r>
              <a:rPr lang="it-IT" dirty="0" smtClean="0"/>
              <a:t>in deroga al principio unanimistico ex art. 2252 c.c. di modifica del contratto sociale, la legge ammette una </a:t>
            </a:r>
            <a:r>
              <a:rPr lang="it-IT" b="1" dirty="0" smtClean="0"/>
              <a:t>decisione di fusione assunta a maggioranza;</a:t>
            </a:r>
          </a:p>
          <a:p>
            <a:pPr marL="342900" indent="-342900">
              <a:lnSpc>
                <a:spcPct val="90000"/>
              </a:lnSpc>
              <a:buAutoNum type="alphaLcParenR"/>
            </a:pPr>
            <a:r>
              <a:rPr lang="it-IT" b="1" dirty="0"/>
              <a:t>l</a:t>
            </a:r>
            <a:r>
              <a:rPr lang="it-IT" b="1" dirty="0" smtClean="0"/>
              <a:t>a maggioranza</a:t>
            </a:r>
            <a:r>
              <a:rPr lang="it-IT" dirty="0" smtClean="0"/>
              <a:t> si calcola avuto riferimento alla</a:t>
            </a:r>
            <a:r>
              <a:rPr lang="it-IT" b="1" dirty="0" smtClean="0"/>
              <a:t> partecipazione agli utili;</a:t>
            </a:r>
          </a:p>
          <a:p>
            <a:pPr marL="342900" indent="-342900">
              <a:lnSpc>
                <a:spcPct val="90000"/>
              </a:lnSpc>
              <a:buAutoNum type="alphaLcParenR"/>
            </a:pPr>
            <a:r>
              <a:rPr lang="it-IT" b="1" dirty="0" smtClean="0"/>
              <a:t>è possibile pattuire la necessità del consenso unanime </a:t>
            </a:r>
            <a:r>
              <a:rPr lang="it-IT" dirty="0" smtClean="0"/>
              <a:t>(non con un semplice richiamo all’art. 2252 c.c., bensì con una </a:t>
            </a:r>
            <a:r>
              <a:rPr lang="it-IT" b="1" dirty="0" smtClean="0"/>
              <a:t>espressa menzione della fusione) OVVERO pattuire una maggioranza calcolata per teste o calcolata sulla partecipazione al capitale sociale;</a:t>
            </a:r>
          </a:p>
          <a:p>
            <a:pPr marL="342900" indent="-342900">
              <a:lnSpc>
                <a:spcPct val="90000"/>
              </a:lnSpc>
              <a:buAutoNum type="alphaLcParenR"/>
            </a:pPr>
            <a:r>
              <a:rPr lang="it-IT" b="1" dirty="0" smtClean="0"/>
              <a:t>in ogni caso deve trattarsi di una maggioranza;</a:t>
            </a:r>
          </a:p>
          <a:p>
            <a:pPr marL="342900" indent="-342900">
              <a:lnSpc>
                <a:spcPct val="90000"/>
              </a:lnSpc>
              <a:buAutoNum type="alphaLcParenR"/>
            </a:pPr>
            <a:r>
              <a:rPr lang="it-IT" dirty="0" smtClean="0"/>
              <a:t>l’</a:t>
            </a:r>
            <a:r>
              <a:rPr lang="it-IT" b="1" dirty="0" smtClean="0"/>
              <a:t>art. 2502 c.c. </a:t>
            </a:r>
            <a:r>
              <a:rPr lang="it-IT" dirty="0" smtClean="0"/>
              <a:t>deve essere </a:t>
            </a:r>
            <a:r>
              <a:rPr lang="it-IT" b="1" dirty="0" smtClean="0"/>
              <a:t>coordinato</a:t>
            </a:r>
            <a:r>
              <a:rPr lang="it-IT" dirty="0" smtClean="0"/>
              <a:t> con la previsione di cui all’</a:t>
            </a:r>
            <a:r>
              <a:rPr lang="it-IT" b="1" dirty="0" smtClean="0"/>
              <a:t>art. 2500-sexies c.c.</a:t>
            </a:r>
            <a:r>
              <a:rPr lang="it-IT" dirty="0" smtClean="0"/>
              <a:t> nelle ipotesi di </a:t>
            </a:r>
            <a:r>
              <a:rPr lang="it-IT" b="1" u="sng" dirty="0" smtClean="0"/>
              <a:t>fusione trasformativa – OLTRE AL QUORUM ASSEMBLEARE deve infatti essere raccolto il CONSENSO INDIVIDUALE DEI SOCI CHE ASSUMONO RESPONSABILITA’ ILLIMITATA </a:t>
            </a:r>
            <a:r>
              <a:rPr lang="it-IT" dirty="0" smtClean="0"/>
              <a:t>(ad es., Alfa s.n.c. che fonde ed incorpora Beta s.r.l. – è necessario il consenso individuale dei soci di quest’ultima)</a:t>
            </a:r>
          </a:p>
          <a:p>
            <a:pPr marL="342900" indent="-342900">
              <a:lnSpc>
                <a:spcPct val="90000"/>
              </a:lnSpc>
              <a:buAutoNum type="alphaLcParenR"/>
            </a:pPr>
            <a:r>
              <a:rPr lang="it-IT" b="1" dirty="0" smtClean="0"/>
              <a:t>con il quorum previsto dalla legge per la fusione sono assunte anche le modifiche connesse e conseguenziali allo statuto ed ai patti sociali (salve le ipotesi legali, ad es. clausola compromissoria – Massima MI n. 21)</a:t>
            </a:r>
          </a:p>
          <a:p>
            <a:pPr>
              <a:lnSpc>
                <a:spcPct val="90000"/>
              </a:lnSpc>
              <a:buFont typeface="Wingdings" pitchFamily="2" charset="2"/>
              <a:buNone/>
            </a:pPr>
            <a:endParaRPr lang="it-IT" b="1" dirty="0" smtClean="0"/>
          </a:p>
        </p:txBody>
      </p:sp>
      <p:sp>
        <p:nvSpPr>
          <p:cNvPr id="3" name="Titolo 2"/>
          <p:cNvSpPr>
            <a:spLocks noGrp="1"/>
          </p:cNvSpPr>
          <p:nvPr>
            <p:ph type="title"/>
          </p:nvPr>
        </p:nvSpPr>
        <p:spPr/>
        <p:txBody>
          <a:bodyPr/>
          <a:lstStyle/>
          <a:p>
            <a:pPr fontAlgn="auto">
              <a:spcAft>
                <a:spcPts val="0"/>
              </a:spcAft>
              <a:defRPr/>
            </a:pPr>
            <a:r>
              <a:rPr lang="it-IT" dirty="0" smtClean="0">
                <a:solidFill>
                  <a:srgbClr val="FF0000"/>
                </a:solidFill>
              </a:rPr>
              <a:t>I quorum necessari per l’adozione della delibera.</a:t>
            </a:r>
            <a:endParaRPr lang="it-IT" i="1" dirty="0"/>
          </a:p>
        </p:txBody>
      </p:sp>
    </p:spTree>
    <p:extLst>
      <p:ext uri="{BB962C8B-B14F-4D97-AF65-F5344CB8AC3E}">
        <p14:creationId xmlns:p14="http://schemas.microsoft.com/office/powerpoint/2010/main" xmlns="" val="27837695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8"/>
          <p:cNvSpPr>
            <a:spLocks noGrp="1"/>
          </p:cNvSpPr>
          <p:nvPr>
            <p:ph type="dt" sz="half" idx="11"/>
          </p:nvPr>
        </p:nvSpPr>
        <p:spPr/>
        <p:txBody>
          <a:bodyPr/>
          <a:lstStyle/>
          <a:p>
            <a:pPr>
              <a:defRPr/>
            </a:pPr>
            <a:fld id="{47C0EF0C-0C2C-4F98-805C-667929E131EA}" type="datetime2">
              <a:rPr lang="it-IT"/>
              <a:pPr>
                <a:defRPr/>
              </a:pPr>
              <a:t>lunedì 7 agosto 2017</a:t>
            </a:fld>
            <a:endParaRPr lang="it-IT"/>
          </a:p>
        </p:txBody>
      </p:sp>
      <p:sp>
        <p:nvSpPr>
          <p:cNvPr id="5" name="Footer Placeholder 9"/>
          <p:cNvSpPr>
            <a:spLocks noGrp="1"/>
          </p:cNvSpPr>
          <p:nvPr>
            <p:ph type="ftr" sz="quarter" idx="12"/>
          </p:nvPr>
        </p:nvSpPr>
        <p:spPr/>
        <p:txBody>
          <a:bodyPr/>
          <a:lstStyle/>
          <a:p>
            <a:r>
              <a:rPr lang="it-IT"/>
              <a:t>Paolo Divizia</a:t>
            </a:r>
          </a:p>
        </p:txBody>
      </p:sp>
      <p:sp>
        <p:nvSpPr>
          <p:cNvPr id="2" name="Segnaposto contenuto 1"/>
          <p:cNvSpPr>
            <a:spLocks noGrp="1"/>
          </p:cNvSpPr>
          <p:nvPr>
            <p:ph idx="1"/>
          </p:nvPr>
        </p:nvSpPr>
        <p:spPr>
          <a:xfrm>
            <a:off x="539750" y="620713"/>
            <a:ext cx="4248150" cy="5903912"/>
          </a:xfrm>
        </p:spPr>
        <p:txBody>
          <a:bodyPr>
            <a:normAutofit/>
          </a:bodyPr>
          <a:lstStyle/>
          <a:p>
            <a:pPr>
              <a:lnSpc>
                <a:spcPct val="90000"/>
              </a:lnSpc>
              <a:buFont typeface="Arial" charset="0"/>
              <a:buChar char="•"/>
            </a:pPr>
            <a:r>
              <a:rPr lang="it-IT" b="1" dirty="0" smtClean="0"/>
              <a:t> </a:t>
            </a:r>
            <a:r>
              <a:rPr lang="it-IT" b="1" u="sng" dirty="0" smtClean="0"/>
              <a:t>I QUORUM NELLE DIVERSE SOCIETA’</a:t>
            </a:r>
            <a:r>
              <a:rPr lang="it-IT" b="1" dirty="0" smtClean="0"/>
              <a:t>:</a:t>
            </a:r>
          </a:p>
          <a:p>
            <a:pPr>
              <a:lnSpc>
                <a:spcPct val="90000"/>
              </a:lnSpc>
              <a:buFont typeface="Arial" charset="0"/>
              <a:buChar char="•"/>
            </a:pPr>
            <a:endParaRPr lang="it-IT" b="1" dirty="0" smtClean="0"/>
          </a:p>
          <a:p>
            <a:pPr marL="0" indent="0">
              <a:lnSpc>
                <a:spcPct val="90000"/>
              </a:lnSpc>
              <a:buNone/>
            </a:pPr>
            <a:r>
              <a:rPr lang="it-IT" b="1" dirty="0" smtClean="0"/>
              <a:t>2.    SOCIETA’ DI CAPITALI: </a:t>
            </a:r>
          </a:p>
          <a:p>
            <a:pPr marL="342900" indent="-342900">
              <a:lnSpc>
                <a:spcPct val="90000"/>
              </a:lnSpc>
              <a:buAutoNum type="alphaLcParenR"/>
            </a:pPr>
            <a:r>
              <a:rPr lang="it-IT" dirty="0"/>
              <a:t>n</a:t>
            </a:r>
            <a:r>
              <a:rPr lang="it-IT" dirty="0" smtClean="0"/>
              <a:t>elle società di capitali, opera un </a:t>
            </a:r>
            <a:r>
              <a:rPr lang="it-IT" b="1" dirty="0" smtClean="0"/>
              <a:t>generico rinvio</a:t>
            </a:r>
            <a:r>
              <a:rPr lang="it-IT" dirty="0" smtClean="0"/>
              <a:t> al quorum necessario alle </a:t>
            </a:r>
            <a:r>
              <a:rPr lang="it-IT" b="1" dirty="0" smtClean="0"/>
              <a:t>modifiche statutarie;</a:t>
            </a:r>
          </a:p>
          <a:p>
            <a:pPr marL="342900" indent="-342900">
              <a:lnSpc>
                <a:spcPct val="90000"/>
              </a:lnSpc>
              <a:buAutoNum type="alphaLcParenR"/>
            </a:pPr>
            <a:r>
              <a:rPr lang="it-IT" b="1" dirty="0"/>
              <a:t>s</a:t>
            </a:r>
            <a:r>
              <a:rPr lang="it-IT" b="1" dirty="0" smtClean="0"/>
              <a:t>e lo statuto prevede un generico quorum rafforzato per le modifiche statutarie, esso varrà anche per la fusione (pur in assenza di una disposizione espressa e specifica);</a:t>
            </a:r>
          </a:p>
          <a:p>
            <a:pPr marL="342900" indent="-342900">
              <a:lnSpc>
                <a:spcPct val="90000"/>
              </a:lnSpc>
              <a:buAutoNum type="alphaLcParenR"/>
            </a:pPr>
            <a:r>
              <a:rPr lang="it-IT" b="1" dirty="0" smtClean="0"/>
              <a:t>è possibile inserire una previsione statutaria di un quorum </a:t>
            </a:r>
            <a:r>
              <a:rPr lang="it-IT" b="1" i="1" dirty="0" smtClean="0"/>
              <a:t>ad hoc</a:t>
            </a:r>
            <a:r>
              <a:rPr lang="it-IT" b="1" dirty="0" smtClean="0"/>
              <a:t> per la sola fusione;</a:t>
            </a:r>
          </a:p>
          <a:p>
            <a:pPr marL="342900" indent="-342900">
              <a:lnSpc>
                <a:spcPct val="90000"/>
              </a:lnSpc>
              <a:buAutoNum type="alphaLcParenR"/>
            </a:pPr>
            <a:r>
              <a:rPr lang="it-IT" dirty="0" smtClean="0"/>
              <a:t>per le sole società azionarie, occorre fare attenzione all’art. 2369 comma 5 c.c. che richiede </a:t>
            </a:r>
            <a:r>
              <a:rPr lang="it-IT" b="1" dirty="0" smtClean="0"/>
              <a:t>un quorum maggiorato in seconda convocazione per le ipotesi di fusione «comportante trasformazione»</a:t>
            </a:r>
          </a:p>
        </p:txBody>
      </p:sp>
      <p:sp>
        <p:nvSpPr>
          <p:cNvPr id="3" name="Titolo 2"/>
          <p:cNvSpPr>
            <a:spLocks noGrp="1"/>
          </p:cNvSpPr>
          <p:nvPr>
            <p:ph type="title"/>
          </p:nvPr>
        </p:nvSpPr>
        <p:spPr/>
        <p:txBody>
          <a:bodyPr/>
          <a:lstStyle/>
          <a:p>
            <a:pPr fontAlgn="auto">
              <a:spcAft>
                <a:spcPts val="0"/>
              </a:spcAft>
              <a:defRPr/>
            </a:pPr>
            <a:r>
              <a:rPr lang="it-IT" dirty="0" smtClean="0">
                <a:solidFill>
                  <a:srgbClr val="FF0000"/>
                </a:solidFill>
              </a:rPr>
              <a:t>I quorum necessari per l’adozione della delibera.</a:t>
            </a:r>
            <a:endParaRPr lang="it-IT" i="1" dirty="0"/>
          </a:p>
        </p:txBody>
      </p:sp>
    </p:spTree>
    <p:extLst>
      <p:ext uri="{BB962C8B-B14F-4D97-AF65-F5344CB8AC3E}">
        <p14:creationId xmlns:p14="http://schemas.microsoft.com/office/powerpoint/2010/main" xmlns="" val="32990290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8"/>
          <p:cNvSpPr>
            <a:spLocks noGrp="1"/>
          </p:cNvSpPr>
          <p:nvPr>
            <p:ph type="dt" sz="half" idx="11"/>
          </p:nvPr>
        </p:nvSpPr>
        <p:spPr/>
        <p:txBody>
          <a:bodyPr/>
          <a:lstStyle/>
          <a:p>
            <a:pPr>
              <a:defRPr/>
            </a:pPr>
            <a:fld id="{47C0EF0C-0C2C-4F98-805C-667929E131EA}" type="datetime2">
              <a:rPr lang="it-IT"/>
              <a:pPr>
                <a:defRPr/>
              </a:pPr>
              <a:t>lunedì 7 agosto 2017</a:t>
            </a:fld>
            <a:endParaRPr lang="it-IT"/>
          </a:p>
        </p:txBody>
      </p:sp>
      <p:sp>
        <p:nvSpPr>
          <p:cNvPr id="5" name="Footer Placeholder 9"/>
          <p:cNvSpPr>
            <a:spLocks noGrp="1"/>
          </p:cNvSpPr>
          <p:nvPr>
            <p:ph type="ftr" sz="quarter" idx="12"/>
          </p:nvPr>
        </p:nvSpPr>
        <p:spPr/>
        <p:txBody>
          <a:bodyPr/>
          <a:lstStyle/>
          <a:p>
            <a:r>
              <a:rPr lang="it-IT"/>
              <a:t>Paolo Divizia</a:t>
            </a:r>
          </a:p>
        </p:txBody>
      </p:sp>
      <p:sp>
        <p:nvSpPr>
          <p:cNvPr id="2" name="Segnaposto contenuto 1"/>
          <p:cNvSpPr>
            <a:spLocks noGrp="1"/>
          </p:cNvSpPr>
          <p:nvPr>
            <p:ph idx="1"/>
          </p:nvPr>
        </p:nvSpPr>
        <p:spPr>
          <a:xfrm>
            <a:off x="539750" y="620713"/>
            <a:ext cx="4248150" cy="5903912"/>
          </a:xfrm>
        </p:spPr>
        <p:txBody>
          <a:bodyPr>
            <a:normAutofit fontScale="85000" lnSpcReduction="20000"/>
          </a:bodyPr>
          <a:lstStyle/>
          <a:p>
            <a:pPr>
              <a:lnSpc>
                <a:spcPct val="90000"/>
              </a:lnSpc>
              <a:buFont typeface="Arial" charset="0"/>
              <a:buChar char="•"/>
            </a:pPr>
            <a:r>
              <a:rPr lang="it-IT" b="1" dirty="0" smtClean="0"/>
              <a:t> </a:t>
            </a:r>
            <a:r>
              <a:rPr lang="it-IT" b="1" u="sng" dirty="0" smtClean="0"/>
              <a:t>IL DIRITTO DI RECESSO NELLE DIVERSE SOCIETA’</a:t>
            </a:r>
            <a:r>
              <a:rPr lang="it-IT" b="1" dirty="0" smtClean="0"/>
              <a:t>:</a:t>
            </a:r>
          </a:p>
          <a:p>
            <a:pPr>
              <a:lnSpc>
                <a:spcPct val="90000"/>
              </a:lnSpc>
              <a:buFont typeface="Arial" charset="0"/>
              <a:buChar char="•"/>
            </a:pPr>
            <a:endParaRPr lang="it-IT" b="1" dirty="0" smtClean="0"/>
          </a:p>
          <a:p>
            <a:pPr marL="342900" indent="-342900">
              <a:lnSpc>
                <a:spcPct val="90000"/>
              </a:lnSpc>
              <a:buFont typeface="+mj-lt"/>
              <a:buAutoNum type="arabicPeriod"/>
            </a:pPr>
            <a:r>
              <a:rPr lang="it-IT" b="1" dirty="0" smtClean="0"/>
              <a:t>SOCIETA’ DI PERSONE:</a:t>
            </a:r>
          </a:p>
          <a:p>
            <a:pPr marL="342900" indent="-342900">
              <a:lnSpc>
                <a:spcPct val="90000"/>
              </a:lnSpc>
              <a:buAutoNum type="alphaLcParenR"/>
            </a:pPr>
            <a:r>
              <a:rPr lang="it-IT" dirty="0" smtClean="0"/>
              <a:t>il diritto di </a:t>
            </a:r>
            <a:r>
              <a:rPr lang="it-IT" b="1" dirty="0" smtClean="0"/>
              <a:t>recesso</a:t>
            </a:r>
            <a:r>
              <a:rPr lang="it-IT" dirty="0" smtClean="0"/>
              <a:t> costituisce </a:t>
            </a:r>
            <a:r>
              <a:rPr lang="it-IT" b="1" dirty="0" smtClean="0"/>
              <a:t>«il contrappeso» alla nuova regola del principio maggioritario</a:t>
            </a:r>
            <a:r>
              <a:rPr lang="it-IT" dirty="0" smtClean="0"/>
              <a:t>, consentendo il diritto di exit a coloro i quali non partecipano o non condividono l’operazione;</a:t>
            </a:r>
            <a:endParaRPr lang="it-IT" b="1" dirty="0" smtClean="0"/>
          </a:p>
          <a:p>
            <a:pPr marL="342900" indent="-342900">
              <a:lnSpc>
                <a:spcPct val="90000"/>
              </a:lnSpc>
              <a:buAutoNum type="alphaLcParenR"/>
            </a:pPr>
            <a:r>
              <a:rPr lang="it-IT" b="1" dirty="0"/>
              <a:t>i</a:t>
            </a:r>
            <a:r>
              <a:rPr lang="it-IT" b="1" dirty="0" smtClean="0"/>
              <a:t>l diritto di recesso è inderogabile e non può essere escluso in via pattizia </a:t>
            </a:r>
            <a:r>
              <a:rPr lang="it-IT" dirty="0" smtClean="0"/>
              <a:t>(in materia di fusione non vi è una pattuizione espressa, tuttavia la locuzione «in ogni caso» dettata dell’art. 2500-ter c.c. in ambito di trasformazione ben può essere estesa al procedimento di fusione;</a:t>
            </a:r>
          </a:p>
          <a:p>
            <a:pPr marL="342900" indent="-342900">
              <a:lnSpc>
                <a:spcPct val="90000"/>
              </a:lnSpc>
              <a:buAutoNum type="alphaLcParenR"/>
            </a:pPr>
            <a:r>
              <a:rPr lang="it-IT" dirty="0" smtClean="0"/>
              <a:t>il diritto di recesso spetta: 1) al socio che ha manifestato</a:t>
            </a:r>
            <a:r>
              <a:rPr lang="it-IT" u="sng" dirty="0" smtClean="0"/>
              <a:t> parere contrario</a:t>
            </a:r>
            <a:r>
              <a:rPr lang="it-IT" dirty="0" smtClean="0"/>
              <a:t> ovvero che, dopo esser stato interpellato, abbia tenuto </a:t>
            </a:r>
            <a:r>
              <a:rPr lang="it-IT" u="sng" dirty="0" smtClean="0"/>
              <a:t>una condotta inerte/silente</a:t>
            </a:r>
            <a:r>
              <a:rPr lang="it-IT" dirty="0" smtClean="0"/>
              <a:t>; 2) al socio che </a:t>
            </a:r>
            <a:r>
              <a:rPr lang="it-IT" u="sng" dirty="0" smtClean="0"/>
              <a:t>non è stato del tutto interpellato </a:t>
            </a:r>
            <a:r>
              <a:rPr lang="it-IT" dirty="0" smtClean="0"/>
              <a:t>(perché ad es. di ultra minoranza); al socio </a:t>
            </a:r>
            <a:r>
              <a:rPr lang="it-IT" u="sng" dirty="0" smtClean="0"/>
              <a:t>assente / astenuto</a:t>
            </a:r>
            <a:r>
              <a:rPr lang="it-IT" dirty="0" smtClean="0"/>
              <a:t>, qualora sia stato adottato nella </a:t>
            </a:r>
            <a:r>
              <a:rPr lang="it-IT" dirty="0" err="1" smtClean="0"/>
              <a:t>s.d.p</a:t>
            </a:r>
            <a:r>
              <a:rPr lang="it-IT" dirty="0" smtClean="0"/>
              <a:t>. il metodo collegiale; </a:t>
            </a:r>
          </a:p>
          <a:p>
            <a:pPr marL="342900" indent="-342900">
              <a:lnSpc>
                <a:spcPct val="90000"/>
              </a:lnSpc>
              <a:buAutoNum type="alphaLcParenR"/>
            </a:pPr>
            <a:r>
              <a:rPr lang="it-IT" dirty="0" smtClean="0"/>
              <a:t>il diritto di recesso si esercita mediante una comunicazione unilaterale recettizia effettuata con l’invio di lettera raccomandata (o </a:t>
            </a:r>
            <a:r>
              <a:rPr lang="it-IT" dirty="0" err="1" smtClean="0"/>
              <a:t>p.e.c</a:t>
            </a:r>
            <a:r>
              <a:rPr lang="it-IT" dirty="0" smtClean="0"/>
              <a:t>.) da inviarsi – nel silenzio dei patti sociali – entro 15 gg. dall’iscrizione della delibera nel Registro Imprese;</a:t>
            </a:r>
          </a:p>
          <a:p>
            <a:pPr marL="342900" indent="-342900">
              <a:lnSpc>
                <a:spcPct val="90000"/>
              </a:lnSpc>
              <a:buAutoNum type="alphaLcParenR"/>
            </a:pPr>
            <a:r>
              <a:rPr lang="it-IT" dirty="0"/>
              <a:t>n</a:t>
            </a:r>
            <a:r>
              <a:rPr lang="it-IT" dirty="0" smtClean="0"/>
              <a:t>el termine di 15 gg. è sufficiente che la raccomandata recante il recesso </a:t>
            </a:r>
            <a:r>
              <a:rPr lang="it-IT" b="1" u="sng" dirty="0" smtClean="0"/>
              <a:t>sia spedita (e non già ricevuta)</a:t>
            </a:r>
            <a:endParaRPr lang="it-IT" dirty="0" smtClean="0"/>
          </a:p>
          <a:p>
            <a:pPr>
              <a:lnSpc>
                <a:spcPct val="90000"/>
              </a:lnSpc>
              <a:buFont typeface="Wingdings" pitchFamily="2" charset="2"/>
              <a:buNone/>
            </a:pPr>
            <a:endParaRPr lang="it-IT" b="1" dirty="0" smtClean="0"/>
          </a:p>
        </p:txBody>
      </p:sp>
      <p:sp>
        <p:nvSpPr>
          <p:cNvPr id="3" name="Titolo 2"/>
          <p:cNvSpPr>
            <a:spLocks noGrp="1"/>
          </p:cNvSpPr>
          <p:nvPr>
            <p:ph type="title"/>
          </p:nvPr>
        </p:nvSpPr>
        <p:spPr/>
        <p:txBody>
          <a:bodyPr/>
          <a:lstStyle/>
          <a:p>
            <a:pPr fontAlgn="auto">
              <a:spcAft>
                <a:spcPts val="0"/>
              </a:spcAft>
              <a:defRPr/>
            </a:pPr>
            <a:r>
              <a:rPr lang="it-IT" dirty="0" smtClean="0">
                <a:solidFill>
                  <a:srgbClr val="FF0000"/>
                </a:solidFill>
              </a:rPr>
              <a:t>Il diritto di recesso</a:t>
            </a:r>
            <a:endParaRPr lang="it-IT" i="1" dirty="0"/>
          </a:p>
        </p:txBody>
      </p:sp>
    </p:spTree>
    <p:extLst>
      <p:ext uri="{BB962C8B-B14F-4D97-AF65-F5344CB8AC3E}">
        <p14:creationId xmlns:p14="http://schemas.microsoft.com/office/powerpoint/2010/main" xmlns="" val="4532987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8"/>
          <p:cNvSpPr>
            <a:spLocks noGrp="1"/>
          </p:cNvSpPr>
          <p:nvPr>
            <p:ph type="dt" sz="half" idx="11"/>
          </p:nvPr>
        </p:nvSpPr>
        <p:spPr/>
        <p:txBody>
          <a:bodyPr/>
          <a:lstStyle/>
          <a:p>
            <a:pPr>
              <a:defRPr/>
            </a:pPr>
            <a:fld id="{47C0EF0C-0C2C-4F98-805C-667929E131EA}" type="datetime2">
              <a:rPr lang="it-IT"/>
              <a:pPr>
                <a:defRPr/>
              </a:pPr>
              <a:t>lunedì 7 agosto 2017</a:t>
            </a:fld>
            <a:endParaRPr lang="it-IT"/>
          </a:p>
        </p:txBody>
      </p:sp>
      <p:sp>
        <p:nvSpPr>
          <p:cNvPr id="5" name="Footer Placeholder 9"/>
          <p:cNvSpPr>
            <a:spLocks noGrp="1"/>
          </p:cNvSpPr>
          <p:nvPr>
            <p:ph type="ftr" sz="quarter" idx="12"/>
          </p:nvPr>
        </p:nvSpPr>
        <p:spPr/>
        <p:txBody>
          <a:bodyPr/>
          <a:lstStyle/>
          <a:p>
            <a:r>
              <a:rPr lang="it-IT"/>
              <a:t>Paolo Divizia</a:t>
            </a:r>
          </a:p>
        </p:txBody>
      </p:sp>
      <p:sp>
        <p:nvSpPr>
          <p:cNvPr id="2" name="Segnaposto contenuto 1"/>
          <p:cNvSpPr>
            <a:spLocks noGrp="1"/>
          </p:cNvSpPr>
          <p:nvPr>
            <p:ph idx="1"/>
          </p:nvPr>
        </p:nvSpPr>
        <p:spPr>
          <a:xfrm>
            <a:off x="539750" y="620713"/>
            <a:ext cx="4248150" cy="5903912"/>
          </a:xfrm>
        </p:spPr>
        <p:txBody>
          <a:bodyPr>
            <a:normAutofit fontScale="92500" lnSpcReduction="20000"/>
          </a:bodyPr>
          <a:lstStyle/>
          <a:p>
            <a:pPr>
              <a:lnSpc>
                <a:spcPct val="90000"/>
              </a:lnSpc>
              <a:buFont typeface="Arial" charset="0"/>
              <a:buChar char="•"/>
            </a:pPr>
            <a:r>
              <a:rPr lang="it-IT" b="1" dirty="0" smtClean="0"/>
              <a:t> </a:t>
            </a:r>
            <a:r>
              <a:rPr lang="it-IT" b="1" i="1" dirty="0" smtClean="0"/>
              <a:t>(segue): </a:t>
            </a:r>
            <a:r>
              <a:rPr lang="it-IT" b="1" u="sng" dirty="0" smtClean="0"/>
              <a:t>IL DIRITTO DI RECESSO NELLE DIVERSE SOCIETA’</a:t>
            </a:r>
            <a:r>
              <a:rPr lang="it-IT" b="1" dirty="0" smtClean="0"/>
              <a:t>:</a:t>
            </a:r>
          </a:p>
          <a:p>
            <a:pPr>
              <a:lnSpc>
                <a:spcPct val="90000"/>
              </a:lnSpc>
              <a:buFont typeface="Arial" charset="0"/>
              <a:buChar char="•"/>
            </a:pPr>
            <a:endParaRPr lang="it-IT" b="1" dirty="0" smtClean="0"/>
          </a:p>
          <a:p>
            <a:pPr marL="342900" indent="-342900">
              <a:lnSpc>
                <a:spcPct val="90000"/>
              </a:lnSpc>
              <a:buFont typeface="+mj-lt"/>
              <a:buAutoNum type="arabicPeriod"/>
            </a:pPr>
            <a:r>
              <a:rPr lang="it-IT" b="1" dirty="0" smtClean="0"/>
              <a:t>SOCIETA’ DI PERSONE:</a:t>
            </a:r>
          </a:p>
          <a:p>
            <a:pPr marL="342900" indent="-342900">
              <a:lnSpc>
                <a:spcPct val="90000"/>
              </a:lnSpc>
              <a:buAutoNum type="alphaLcParenR"/>
            </a:pPr>
            <a:r>
              <a:rPr lang="it-IT" dirty="0"/>
              <a:t>l</a:t>
            </a:r>
            <a:r>
              <a:rPr lang="it-IT" dirty="0" smtClean="0"/>
              <a:t>a comunicazione di recesso deve essere trasmessa agli amministratori della società, non ai soci (l’obbligo di liquidare la quota di partecipazione grava infatti sulla società);</a:t>
            </a:r>
            <a:endParaRPr lang="it-IT" b="1" dirty="0" smtClean="0"/>
          </a:p>
          <a:p>
            <a:pPr marL="342900" indent="-342900">
              <a:lnSpc>
                <a:spcPct val="90000"/>
              </a:lnSpc>
              <a:buAutoNum type="alphaLcParenR"/>
            </a:pPr>
            <a:r>
              <a:rPr lang="it-IT" dirty="0" smtClean="0"/>
              <a:t>anche in ipotesi di fusione, la disciplina applicabile in tema di liquidazione è quella contenuta nell’art. 2289 c.c.;</a:t>
            </a:r>
          </a:p>
          <a:p>
            <a:pPr marL="342900" indent="-342900">
              <a:lnSpc>
                <a:spcPct val="90000"/>
              </a:lnSpc>
              <a:buAutoNum type="alphaLcParenR"/>
            </a:pPr>
            <a:r>
              <a:rPr lang="it-IT" dirty="0" smtClean="0"/>
              <a:t>con riferimento all’efficacia della dichiarazione di recesso non vi è ragione di discostarsi dalla regola dell’</a:t>
            </a:r>
            <a:r>
              <a:rPr lang="it-IT" b="1" dirty="0" smtClean="0"/>
              <a:t>efficacia immediata ex art. 2285 comma 3 c.c.;</a:t>
            </a:r>
            <a:endParaRPr lang="it-IT" dirty="0" smtClean="0"/>
          </a:p>
          <a:p>
            <a:pPr marL="342900" indent="-342900">
              <a:lnSpc>
                <a:spcPct val="90000"/>
              </a:lnSpc>
              <a:buAutoNum type="alphaLcParenR"/>
            </a:pPr>
            <a:r>
              <a:rPr lang="it-IT" dirty="0" smtClean="0"/>
              <a:t>il socio quindi dismette detta veste non appena la comunicazione di recesso giunge alla società; </a:t>
            </a:r>
          </a:p>
          <a:p>
            <a:pPr marL="342900" indent="-342900">
              <a:lnSpc>
                <a:spcPct val="90000"/>
              </a:lnSpc>
              <a:buAutoNum type="alphaLcParenR"/>
            </a:pPr>
            <a:r>
              <a:rPr lang="it-IT" dirty="0"/>
              <a:t>n</a:t>
            </a:r>
            <a:r>
              <a:rPr lang="it-IT" dirty="0" smtClean="0"/>
              <a:t>ell’ipotesi in cui la società incorporante aumenti il capitale a servizio della fusione, può accadere che il socio recedente della </a:t>
            </a:r>
            <a:r>
              <a:rPr lang="it-IT" dirty="0" err="1" smtClean="0"/>
              <a:t>incorporanda</a:t>
            </a:r>
            <a:r>
              <a:rPr lang="it-IT" dirty="0" smtClean="0"/>
              <a:t> </a:t>
            </a:r>
            <a:r>
              <a:rPr lang="it-IT" dirty="0" err="1" smtClean="0"/>
              <a:t>s.d.p</a:t>
            </a:r>
            <a:r>
              <a:rPr lang="it-IT" dirty="0" smtClean="0"/>
              <a:t>. eserciti il recesso dopo l’iscrizione della delibera di approvazione del progetto e dunque una parte dell’aumento a servizio (a lui destinata) resti non «assegnata»</a:t>
            </a:r>
          </a:p>
          <a:p>
            <a:pPr>
              <a:lnSpc>
                <a:spcPct val="90000"/>
              </a:lnSpc>
              <a:buFont typeface="Wingdings" pitchFamily="2" charset="2"/>
              <a:buNone/>
            </a:pPr>
            <a:endParaRPr lang="it-IT" b="1" dirty="0" smtClean="0"/>
          </a:p>
        </p:txBody>
      </p:sp>
      <p:sp>
        <p:nvSpPr>
          <p:cNvPr id="3" name="Titolo 2"/>
          <p:cNvSpPr>
            <a:spLocks noGrp="1"/>
          </p:cNvSpPr>
          <p:nvPr>
            <p:ph type="title"/>
          </p:nvPr>
        </p:nvSpPr>
        <p:spPr/>
        <p:txBody>
          <a:bodyPr/>
          <a:lstStyle/>
          <a:p>
            <a:pPr fontAlgn="auto">
              <a:spcAft>
                <a:spcPts val="0"/>
              </a:spcAft>
              <a:defRPr/>
            </a:pPr>
            <a:r>
              <a:rPr lang="it-IT" dirty="0" smtClean="0">
                <a:solidFill>
                  <a:srgbClr val="FF0000"/>
                </a:solidFill>
              </a:rPr>
              <a:t>Il diritto di recesso</a:t>
            </a:r>
            <a:endParaRPr lang="it-IT" i="1" dirty="0"/>
          </a:p>
        </p:txBody>
      </p:sp>
    </p:spTree>
    <p:extLst>
      <p:ext uri="{BB962C8B-B14F-4D97-AF65-F5344CB8AC3E}">
        <p14:creationId xmlns:p14="http://schemas.microsoft.com/office/powerpoint/2010/main" xmlns="" val="16030872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8"/>
          <p:cNvSpPr>
            <a:spLocks noGrp="1"/>
          </p:cNvSpPr>
          <p:nvPr>
            <p:ph type="dt" sz="half" idx="11"/>
          </p:nvPr>
        </p:nvSpPr>
        <p:spPr/>
        <p:txBody>
          <a:bodyPr/>
          <a:lstStyle/>
          <a:p>
            <a:pPr>
              <a:defRPr/>
            </a:pPr>
            <a:fld id="{47C0EF0C-0C2C-4F98-805C-667929E131EA}" type="datetime2">
              <a:rPr lang="it-IT"/>
              <a:pPr>
                <a:defRPr/>
              </a:pPr>
              <a:t>lunedì 7 agosto 2017</a:t>
            </a:fld>
            <a:endParaRPr lang="it-IT"/>
          </a:p>
        </p:txBody>
      </p:sp>
      <p:sp>
        <p:nvSpPr>
          <p:cNvPr id="5" name="Footer Placeholder 9"/>
          <p:cNvSpPr>
            <a:spLocks noGrp="1"/>
          </p:cNvSpPr>
          <p:nvPr>
            <p:ph type="ftr" sz="quarter" idx="12"/>
          </p:nvPr>
        </p:nvSpPr>
        <p:spPr/>
        <p:txBody>
          <a:bodyPr/>
          <a:lstStyle/>
          <a:p>
            <a:r>
              <a:rPr lang="it-IT"/>
              <a:t>Paolo Divizia</a:t>
            </a:r>
          </a:p>
        </p:txBody>
      </p:sp>
      <p:sp>
        <p:nvSpPr>
          <p:cNvPr id="2" name="Segnaposto contenuto 1"/>
          <p:cNvSpPr>
            <a:spLocks noGrp="1"/>
          </p:cNvSpPr>
          <p:nvPr>
            <p:ph idx="1"/>
          </p:nvPr>
        </p:nvSpPr>
        <p:spPr>
          <a:xfrm>
            <a:off x="539750" y="620713"/>
            <a:ext cx="4248150" cy="5903912"/>
          </a:xfrm>
        </p:spPr>
        <p:txBody>
          <a:bodyPr>
            <a:normAutofit fontScale="92500" lnSpcReduction="10000"/>
          </a:bodyPr>
          <a:lstStyle/>
          <a:p>
            <a:pPr>
              <a:lnSpc>
                <a:spcPct val="90000"/>
              </a:lnSpc>
              <a:buFont typeface="Arial" charset="0"/>
              <a:buChar char="•"/>
            </a:pPr>
            <a:r>
              <a:rPr lang="it-IT" b="1" dirty="0" smtClean="0"/>
              <a:t> </a:t>
            </a:r>
            <a:r>
              <a:rPr lang="it-IT" b="1" u="sng" dirty="0" smtClean="0"/>
              <a:t>IL DIRITTO DI RECESSO NELLE DIVERSE SOCIETA’</a:t>
            </a:r>
            <a:r>
              <a:rPr lang="it-IT" b="1" dirty="0" smtClean="0"/>
              <a:t>:</a:t>
            </a:r>
          </a:p>
          <a:p>
            <a:pPr>
              <a:lnSpc>
                <a:spcPct val="90000"/>
              </a:lnSpc>
              <a:buFont typeface="Arial" charset="0"/>
              <a:buChar char="•"/>
            </a:pPr>
            <a:endParaRPr lang="it-IT" b="1" dirty="0" smtClean="0"/>
          </a:p>
          <a:p>
            <a:pPr marL="342900" indent="-342900">
              <a:lnSpc>
                <a:spcPct val="90000"/>
              </a:lnSpc>
              <a:buFont typeface="+mj-lt"/>
              <a:buAutoNum type="arabicPeriod"/>
            </a:pPr>
            <a:r>
              <a:rPr lang="it-IT" b="1" dirty="0" smtClean="0"/>
              <a:t>SOCIETA’ DI CAPITALI - SRL:</a:t>
            </a:r>
          </a:p>
          <a:p>
            <a:pPr marL="342900" indent="-342900">
              <a:lnSpc>
                <a:spcPct val="90000"/>
              </a:lnSpc>
              <a:buAutoNum type="alphaLcParenR"/>
            </a:pPr>
            <a:r>
              <a:rPr lang="it-IT" dirty="0"/>
              <a:t>n</a:t>
            </a:r>
            <a:r>
              <a:rPr lang="it-IT" dirty="0" smtClean="0"/>
              <a:t>ella s.r.l. l’art. 2473 c.c. </a:t>
            </a:r>
            <a:r>
              <a:rPr lang="it-IT" b="1" dirty="0" smtClean="0"/>
              <a:t>attribuisce in maniera inderogabile</a:t>
            </a:r>
            <a:r>
              <a:rPr lang="it-IT" dirty="0" smtClean="0"/>
              <a:t> il diritto di </a:t>
            </a:r>
            <a:r>
              <a:rPr lang="it-IT" b="1" dirty="0" smtClean="0"/>
              <a:t>recesso</a:t>
            </a:r>
            <a:r>
              <a:rPr lang="it-IT" dirty="0" smtClean="0"/>
              <a:t> ai soci che non hanno consentito alla fusione della società;</a:t>
            </a:r>
          </a:p>
          <a:p>
            <a:pPr marL="342900" indent="-342900">
              <a:lnSpc>
                <a:spcPct val="90000"/>
              </a:lnSpc>
              <a:buAutoNum type="alphaLcParenR"/>
            </a:pPr>
            <a:r>
              <a:rPr lang="it-IT" dirty="0" smtClean="0"/>
              <a:t>il diritto di recesso nella s.r.l. è collegato all’adozione della delibera e tecnicamente alla sua iscrizione al Registro Imprese – </a:t>
            </a:r>
            <a:r>
              <a:rPr lang="it-IT" b="1" dirty="0" smtClean="0"/>
              <a:t>è infatti in sede assembleare che il socio è chiamato a manifestare un eventuale dissenso;</a:t>
            </a:r>
          </a:p>
          <a:p>
            <a:pPr marL="342900" indent="-342900">
              <a:lnSpc>
                <a:spcPct val="90000"/>
              </a:lnSpc>
              <a:buAutoNum type="alphaLcParenR"/>
            </a:pPr>
            <a:r>
              <a:rPr lang="it-IT" dirty="0"/>
              <a:t>s</a:t>
            </a:r>
            <a:r>
              <a:rPr lang="it-IT" dirty="0" smtClean="0"/>
              <a:t>otto altro profilo, l’art. 2473 c.c. precisa che il recesso è senza effetto qualora la società decida di revocare la delibera (l’atto di fusione non è ex se revocabile, la delibera sì).</a:t>
            </a:r>
          </a:p>
          <a:p>
            <a:pPr marL="342900" indent="-342900">
              <a:lnSpc>
                <a:spcPct val="90000"/>
              </a:lnSpc>
              <a:buAutoNum type="alphaLcParenR"/>
            </a:pPr>
            <a:r>
              <a:rPr lang="it-IT" dirty="0" smtClean="0"/>
              <a:t>il debito da liquidazione a seguito di esercizio del diritto di recesso grava sulla società incorporante / risultante dalla fusione e detto obbligo diventa eseguibile solo quando l’intero iter di fusione si è chiuso (dunque con </a:t>
            </a:r>
            <a:r>
              <a:rPr lang="it-IT" b="1" u="sng" dirty="0" smtClean="0"/>
              <a:t>la stipula e l’iscrizione dell’atto di fusione</a:t>
            </a:r>
            <a:r>
              <a:rPr lang="it-IT" dirty="0" smtClean="0"/>
              <a:t>)</a:t>
            </a:r>
            <a:endParaRPr lang="it-IT" b="1" dirty="0" smtClean="0"/>
          </a:p>
        </p:txBody>
      </p:sp>
      <p:sp>
        <p:nvSpPr>
          <p:cNvPr id="3" name="Titolo 2"/>
          <p:cNvSpPr>
            <a:spLocks noGrp="1"/>
          </p:cNvSpPr>
          <p:nvPr>
            <p:ph type="title"/>
          </p:nvPr>
        </p:nvSpPr>
        <p:spPr/>
        <p:txBody>
          <a:bodyPr/>
          <a:lstStyle/>
          <a:p>
            <a:pPr fontAlgn="auto">
              <a:spcAft>
                <a:spcPts val="0"/>
              </a:spcAft>
              <a:defRPr/>
            </a:pPr>
            <a:r>
              <a:rPr lang="it-IT" dirty="0" smtClean="0">
                <a:solidFill>
                  <a:srgbClr val="FF0000"/>
                </a:solidFill>
              </a:rPr>
              <a:t>Il diritto di recesso</a:t>
            </a:r>
            <a:endParaRPr lang="it-IT" i="1" dirty="0"/>
          </a:p>
        </p:txBody>
      </p:sp>
    </p:spTree>
    <p:extLst>
      <p:ext uri="{BB962C8B-B14F-4D97-AF65-F5344CB8AC3E}">
        <p14:creationId xmlns:p14="http://schemas.microsoft.com/office/powerpoint/2010/main" xmlns="" val="3612525525"/>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osito">
  <a:themeElements>
    <a:clrScheme name="Composito">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o">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o">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5130</TotalTime>
  <Words>2237</Words>
  <Application>Microsoft Office PowerPoint</Application>
  <PresentationFormat>Presentazione su schermo (4:3)</PresentationFormat>
  <Paragraphs>138</Paragraphs>
  <Slides>13</Slides>
  <Notes>0</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Composito</vt:lpstr>
      <vt:lpstr>Corso monografico LA FUSIONE DELLE SOCIETA’</vt:lpstr>
      <vt:lpstr>La delibera / decisione di fusione</vt:lpstr>
      <vt:lpstr>La decisione di fusione. Il contenuto.</vt:lpstr>
      <vt:lpstr>La decisione di fusione. Il contenuto.</vt:lpstr>
      <vt:lpstr>I quorum necessari per l’adozione della delibera.</vt:lpstr>
      <vt:lpstr>I quorum necessari per l’adozione della delibera.</vt:lpstr>
      <vt:lpstr>Il diritto di recesso</vt:lpstr>
      <vt:lpstr>Il diritto di recesso</vt:lpstr>
      <vt:lpstr>Il diritto di recesso</vt:lpstr>
      <vt:lpstr>Il diritto di recesso</vt:lpstr>
      <vt:lpstr>Deposito ed iscrizione della decisione di fusione</vt:lpstr>
      <vt:lpstr>La revocabilità della decisione di fusione</vt:lpstr>
      <vt:lpstr>Analisi del testo di un verbale notarile di fusione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LIMITI ALLA CIRCOLAZIONE DELLE PARTECIPAZIONI  SOCIALI NELLA S.R.L.</dc:title>
  <dc:creator>Paolo Divizia</dc:creator>
  <cp:lastModifiedBy>Utente21</cp:lastModifiedBy>
  <cp:revision>309</cp:revision>
  <cp:lastPrinted>2012-12-12T10:12:25Z</cp:lastPrinted>
  <dcterms:created xsi:type="dcterms:W3CDTF">2012-12-06T12:54:43Z</dcterms:created>
  <dcterms:modified xsi:type="dcterms:W3CDTF">2017-08-07T11:00:27Z</dcterms:modified>
</cp:coreProperties>
</file>