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60" r:id="rId4"/>
    <p:sldId id="261" r:id="rId5"/>
    <p:sldId id="262" r:id="rId6"/>
    <p:sldId id="263" r:id="rId7"/>
    <p:sldId id="284" r:id="rId8"/>
    <p:sldId id="285" r:id="rId9"/>
    <p:sldId id="286" r:id="rId10"/>
    <p:sldId id="287" r:id="rId11"/>
    <p:sldId id="288" r:id="rId12"/>
    <p:sldId id="294" r:id="rId13"/>
    <p:sldId id="291" r:id="rId14"/>
    <p:sldId id="289" r:id="rId15"/>
    <p:sldId id="290" r:id="rId16"/>
    <p:sldId id="292" r:id="rId17"/>
    <p:sldId id="293" r:id="rId18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86379" autoAdjust="0"/>
  </p:normalViewPr>
  <p:slideViewPr>
    <p:cSldViewPr>
      <p:cViewPr>
        <p:scale>
          <a:sx n="90" d="100"/>
          <a:sy n="90" d="100"/>
        </p:scale>
        <p:origin x="-2232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1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it-IT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4B6B02F-EFB5-4E1A-AFF9-75FECB3BC854}" type="datetimeFigureOut">
              <a:rPr lang="it-IT"/>
              <a:pPr/>
              <a:t>07/08/2017</a:t>
            </a:fld>
            <a:endParaRPr lang="it-IT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867"/>
            <a:ext cx="5438775" cy="446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137"/>
            <a:ext cx="294640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it-IT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137"/>
            <a:ext cx="294640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AC7B365-F8E4-42DE-A116-745941D9EC1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96348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phere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63" y="0"/>
            <a:ext cx="22939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0"/>
            <a:ext cx="2819400" cy="127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51C90-5CD9-4577-806E-FC1685AFEBD2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5088" y="6400800"/>
            <a:ext cx="457200" cy="152400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DF4B557C-248E-47F1-9CB8-901B93973A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025"/>
            <a:ext cx="2820988" cy="1524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Paolo Divizia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E4D2-A697-4787-98B3-0849BF7262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2DD24-04A5-4644-AB2D-FB48BAAD914D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Paolo Divizia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00BE-2BFA-4291-97CB-F7CA56A7D5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B9B2-CB65-480D-8873-0CA30526F671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Paolo Divizia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687A-7599-4849-9452-CFAF83EEF7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2BA8-B67B-4AE5-B8EB-77CDDED127A5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Paolo Divizia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phere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0"/>
            <a:ext cx="2293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4"/>
          </p:nvPr>
        </p:nvSpPr>
        <p:spPr>
          <a:xfrm>
            <a:off x="839788" y="6426200"/>
            <a:ext cx="2819400" cy="127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D57E6-8371-4BBA-A361-A0F9268D7FE9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15"/>
          </p:nvPr>
        </p:nvSpPr>
        <p:spPr>
          <a:xfrm>
            <a:off x="4116388" y="6400800"/>
            <a:ext cx="533400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8F3B1-8802-4EBB-B13A-7D4B40BE0D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>
          <a:xfrm>
            <a:off x="838200" y="6296025"/>
            <a:ext cx="2820988" cy="1524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Paolo Divizia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F3271-64A3-413B-934C-EF0175E671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8D21-438B-4694-9FE1-B51305BEA428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Paolo Divizia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C9D3E-1E6E-41E2-830E-25397B0E06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1CBF2-0342-4F89-9DA3-F02EDB0C9B3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Paolo Divizia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187D1-A77E-49BB-92C5-BB31859A5D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F34E9-360D-4090-AB8E-0787A9043570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Paolo Divizia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49D04-DE02-477E-8903-A328B61F7E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ECF9D-7A2B-4E69-AA7E-D1BB45E39685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Paolo Divizia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/>
          <a:lstStyle>
            <a:lvl1pPr algn="r">
              <a:defRPr sz="2000" b="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9F55C-5260-4FDE-8880-0D6F46D17D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9ED12-E89D-444D-B4F8-EC2E6571BD20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Paolo Divizia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/>
          <a:lstStyle>
            <a:lvl1pPr algn="r">
              <a:defRPr sz="2000" b="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D4E4F-ABF3-4A56-9C0E-6B3B9AF882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E0D3F-7622-4CBF-9853-EABA24EC2588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Paolo Divizia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phere2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823325" y="0"/>
            <a:ext cx="3206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457200"/>
            <a:ext cx="3657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908F8F-F121-49FE-A7C9-B155061CDA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0" y="6426200"/>
            <a:ext cx="2819400" cy="127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309B1F-A8AC-4382-9DF2-998D260D148F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025"/>
            <a:ext cx="2820987" cy="1524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</a:defRPr>
            </a:lvl1pPr>
          </a:lstStyle>
          <a:p>
            <a:r>
              <a:rPr lang="it-IT"/>
              <a:t>Paolo Divizia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r" rtl="0" fontAlgn="base">
        <a:spcBef>
          <a:spcPct val="0"/>
        </a:spcBef>
        <a:spcAft>
          <a:spcPct val="0"/>
        </a:spcAft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411163" indent="-182563" algn="l" rtl="0" fontAlgn="base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593725" indent="-182563" algn="l" rtl="0" fontAlgn="base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776288" indent="-182563" algn="l" rtl="0" fontAlgn="base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958850" indent="-182563" algn="l" rtl="0" fontAlgn="base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58BFFA-FA96-4714-B8AE-6714D8C5D362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755576" y="5733256"/>
            <a:ext cx="5629300" cy="728464"/>
          </a:xfrm>
        </p:spPr>
        <p:txBody>
          <a:bodyPr/>
          <a:lstStyle/>
          <a:p>
            <a:pPr algn="l"/>
            <a:endParaRPr lang="it-IT" sz="15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3933056"/>
            <a:ext cx="3962400" cy="213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sz="1200" dirty="0" smtClean="0"/>
          </a:p>
          <a:p>
            <a:pPr>
              <a:lnSpc>
                <a:spcPct val="80000"/>
              </a:lnSpc>
            </a:pPr>
            <a:r>
              <a:rPr lang="it-IT" sz="1700" dirty="0" smtClean="0">
                <a:solidFill>
                  <a:srgbClr val="262626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it-IT" sz="1700" dirty="0" smtClean="0">
              <a:solidFill>
                <a:srgbClr val="262626"/>
              </a:solidFill>
            </a:endParaRPr>
          </a:p>
          <a:p>
            <a:pPr>
              <a:lnSpc>
                <a:spcPct val="80000"/>
              </a:lnSpc>
            </a:pPr>
            <a:endParaRPr lang="it-IT" sz="1700" dirty="0" smtClean="0">
              <a:solidFill>
                <a:srgbClr val="262626"/>
              </a:solidFill>
            </a:endParaRPr>
          </a:p>
          <a:p>
            <a:pPr>
              <a:lnSpc>
                <a:spcPct val="80000"/>
              </a:lnSpc>
            </a:pPr>
            <a:endParaRPr lang="it-IT" sz="1600" dirty="0" smtClean="0">
              <a:solidFill>
                <a:srgbClr val="262626"/>
              </a:solidFill>
            </a:endParaRPr>
          </a:p>
          <a:p>
            <a:pPr>
              <a:lnSpc>
                <a:spcPct val="80000"/>
              </a:lnSpc>
            </a:pPr>
            <a:endParaRPr lang="it-IT" sz="1600" dirty="0" smtClean="0">
              <a:solidFill>
                <a:srgbClr val="262626"/>
              </a:solidFill>
            </a:endParaRPr>
          </a:p>
          <a:p>
            <a:pPr>
              <a:lnSpc>
                <a:spcPct val="80000"/>
              </a:lnSpc>
            </a:pPr>
            <a:endParaRPr lang="it-IT" sz="1500" b="1" dirty="0" smtClean="0">
              <a:solidFill>
                <a:srgbClr val="262626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1500" b="1" dirty="0" smtClean="0">
                <a:solidFill>
                  <a:srgbClr val="262626"/>
                </a:solidFill>
              </a:rPr>
              <a:t>Lezione n.2:  </a:t>
            </a:r>
            <a:r>
              <a:rPr lang="it-IT" sz="1500" b="1" dirty="0" err="1" smtClean="0">
                <a:solidFill>
                  <a:srgbClr val="262626"/>
                </a:solidFill>
              </a:rPr>
              <a:t>2</a:t>
            </a:r>
            <a:r>
              <a:rPr lang="it-IT" sz="1500" b="1" dirty="0" smtClean="0">
                <a:solidFill>
                  <a:srgbClr val="262626"/>
                </a:solidFill>
              </a:rPr>
              <a:t> </a:t>
            </a:r>
            <a:r>
              <a:rPr lang="it-IT" sz="1500" b="1" smtClean="0">
                <a:solidFill>
                  <a:srgbClr val="262626"/>
                </a:solidFill>
              </a:rPr>
              <a:t>OTTOBRE </a:t>
            </a:r>
            <a:r>
              <a:rPr lang="it-IT" sz="1500" b="1" smtClean="0">
                <a:solidFill>
                  <a:srgbClr val="262626"/>
                </a:solidFill>
              </a:rPr>
              <a:t>2017</a:t>
            </a:r>
            <a:endParaRPr lang="it-IT" sz="1500" b="1" dirty="0" smtClean="0">
              <a:solidFill>
                <a:srgbClr val="262626"/>
              </a:solidFill>
            </a:endParaRPr>
          </a:p>
          <a:p>
            <a:pPr>
              <a:lnSpc>
                <a:spcPct val="80000"/>
              </a:lnSpc>
            </a:pPr>
            <a:endParaRPr lang="it-IT" sz="1500" b="1" dirty="0" smtClean="0">
              <a:solidFill>
                <a:srgbClr val="262626"/>
              </a:solidFill>
            </a:endParaRPr>
          </a:p>
          <a:p>
            <a:pPr>
              <a:lnSpc>
                <a:spcPct val="80000"/>
              </a:lnSpc>
            </a:pPr>
            <a:endParaRPr lang="it-IT" sz="1500" b="1" dirty="0" smtClean="0">
              <a:solidFill>
                <a:srgbClr val="262626"/>
              </a:solidFill>
            </a:endParaRPr>
          </a:p>
        </p:txBody>
      </p:sp>
      <p:sp>
        <p:nvSpPr>
          <p:cNvPr id="13314" name="Titolo 1"/>
          <p:cNvSpPr>
            <a:spLocks noGrp="1"/>
          </p:cNvSpPr>
          <p:nvPr>
            <p:ph type="title"/>
          </p:nvPr>
        </p:nvSpPr>
        <p:spPr bwMode="auto">
          <a:xfrm>
            <a:off x="1042988" y="260350"/>
            <a:ext cx="5286375" cy="2889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it-IT" sz="4000" dirty="0" smtClean="0">
                <a:solidFill>
                  <a:srgbClr val="FF0000"/>
                </a:solidFill>
              </a:rPr>
              <a:t>Corso monografico</a:t>
            </a:r>
            <a:br>
              <a:rPr lang="it-IT" sz="4000" dirty="0" smtClean="0">
                <a:solidFill>
                  <a:srgbClr val="FF0000"/>
                </a:solidFill>
              </a:rPr>
            </a:br>
            <a:r>
              <a:rPr lang="it-IT" sz="4000" dirty="0" smtClean="0">
                <a:solidFill>
                  <a:srgbClr val="FF0000"/>
                </a:solidFill>
              </a:rPr>
              <a:t>LA FUSIONE DELLE SOCIETA’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9552" y="3573016"/>
            <a:ext cx="439171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latin typeface="Cash" pitchFamily="2" charset="0"/>
              </a:rPr>
              <a:t>PAOLO DIVIZIA </a:t>
            </a:r>
          </a:p>
          <a:p>
            <a:pPr>
              <a:spcBef>
                <a:spcPct val="50000"/>
              </a:spcBef>
            </a:pPr>
            <a:r>
              <a:rPr lang="it-IT" sz="2000" b="1" smtClean="0">
                <a:latin typeface="Cash" pitchFamily="2" charset="0"/>
              </a:rPr>
              <a:t>Notaio in </a:t>
            </a:r>
            <a:r>
              <a:rPr lang="it-IT" sz="2000" b="1" dirty="0" smtClean="0">
                <a:latin typeface="Cash" pitchFamily="2" charset="0"/>
              </a:rPr>
              <a:t>Bergamo</a:t>
            </a:r>
          </a:p>
          <a:p>
            <a:pPr>
              <a:spcBef>
                <a:spcPct val="50000"/>
              </a:spcBef>
            </a:pPr>
            <a:r>
              <a:rPr lang="it-IT" sz="2000" b="1" dirty="0" smtClean="0">
                <a:latin typeface="Cash" pitchFamily="2" charset="0"/>
              </a:rPr>
              <a:t>Assistente Cattedra Diritto Commerciale – Università degli Studi di BERGAMO</a:t>
            </a:r>
          </a:p>
          <a:p>
            <a:pPr>
              <a:spcBef>
                <a:spcPct val="50000"/>
              </a:spcBef>
            </a:pPr>
            <a:endParaRPr lang="it-IT" sz="2400" b="1" dirty="0">
              <a:latin typeface="Ca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 fontScale="92500" lnSpcReduction="2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EVENTUALI MODIFICAZIONI DERIVANTI DALLA FUSIONE</a:t>
            </a:r>
            <a:endParaRPr lang="it-IT" b="1" i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MODIFICHE OCCASIONALI: 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si tratta di modifiche statutarie che 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non hanno alcun collegamento funzionale con l’operazione di fusione;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 queste modifiche sono “volute a prescindere” e sono destinate ad avere effetto immediatamente con l’iscrizione della delibera a Registro Imprese, </a:t>
            </a:r>
            <a:r>
              <a:rPr lang="it-IT" b="1" u="sng" dirty="0" smtClean="0">
                <a:solidFill>
                  <a:schemeClr val="tx1">
                    <a:lumMod val="85000"/>
                  </a:schemeClr>
                </a:solidFill>
              </a:rPr>
              <a:t>e non già con la stipula dell’atto di fusione.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MODIFICHE FUNZIONALI: 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si tratta di modifiche statutarie che sono essenziali e collegate alla fusione; esse rappresentano per i redattori del progetto di fusione un effetto consequenziale (si pensi all’aumento di capitale  a servizio).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	In ogni caso, è bene che la delibera di approvazione del progetto 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ne dia specifico conto.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NB: modifiche particolari necessitano di quorum deliberativi rafforzati o previsione di consensi individuali dei soci (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rinvio)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600" dirty="0" smtClean="0">
                <a:solidFill>
                  <a:srgbClr val="FF0000"/>
                </a:solidFill>
              </a:rPr>
              <a:t>Analisi per punti del CONTENUTO DEL PROGETTO </a:t>
            </a:r>
            <a:r>
              <a:rPr lang="it-IT" sz="2600" dirty="0" err="1" smtClean="0">
                <a:solidFill>
                  <a:srgbClr val="FF0000"/>
                </a:solidFill>
              </a:rPr>
              <a:t>DI</a:t>
            </a:r>
            <a:r>
              <a:rPr lang="it-IT" sz="2600" dirty="0" smtClean="0">
                <a:solidFill>
                  <a:srgbClr val="FF0000"/>
                </a:solidFill>
              </a:rPr>
              <a:t> FUSIONE</a:t>
            </a:r>
            <a:endParaRPr lang="it-IT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Analisi del n. 3 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“il rapporto di cambio delle azioni o quote, nonché l’eventuale conguaglio in denaro”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Il rapporto di cambio è il rapporto in base al quale saranno assegnate, in favore dei soci delle società che vengono meno con la fusione, azioni o quote della incorporante o della nuova società post fusione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Due le funzioni: a) determinare con criterio matematico le misure di partecipazione al capitale post fusione; b) dedurre l’ammontare del capitale della società post fusione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Non vi è solo un criterio matematico di calcolo (rapporti fra patrimoni), ma è frutto di una valutazione discrezionale dell’organo amministrativo delle società coinvolte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600" dirty="0" smtClean="0">
                <a:solidFill>
                  <a:srgbClr val="FF0000"/>
                </a:solidFill>
              </a:rPr>
              <a:t>Analisi per punti del CONTENUTO DEL PROGETTO </a:t>
            </a:r>
            <a:r>
              <a:rPr lang="it-IT" sz="2600" dirty="0" err="1" smtClean="0">
                <a:solidFill>
                  <a:srgbClr val="FF0000"/>
                </a:solidFill>
              </a:rPr>
              <a:t>DI</a:t>
            </a:r>
            <a:r>
              <a:rPr lang="it-IT" sz="2600" dirty="0" smtClean="0">
                <a:solidFill>
                  <a:srgbClr val="FF0000"/>
                </a:solidFill>
              </a:rPr>
              <a:t> FUSIONE</a:t>
            </a:r>
            <a:endParaRPr lang="it-IT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/>
              <a:t>Paolo Divizia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it-IT" sz="1200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6552728" cy="591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 fontScale="85000" lnSpcReduction="1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CONGUAGLIO IN DENARO: 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la finalità del conguaglio in denaro è quella di evitare la formazione di resti.</a:t>
            </a: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Alcune precisazioni: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Il conguaglio deve esser contenuto nel limite del 10% del valore nominale delle azioni/quote assegnate;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Il conguaglio deve darsi in denaro ed è a carico dell’incorporante ed in favore 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di tutti i soci della incorporata, MAI </a:t>
            </a:r>
            <a:r>
              <a:rPr lang="it-IT" b="1" dirty="0" err="1" smtClean="0">
                <a:solidFill>
                  <a:schemeClr val="tx1">
                    <a:lumMod val="85000"/>
                  </a:schemeClr>
                </a:solidFill>
              </a:rPr>
              <a:t>DI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SINGOLI SOCI;</a:t>
            </a:r>
            <a:endParaRPr lang="it-IT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Il conguaglio deve essere previsto in via astratta con riferimento al rapporto di cambio e non può essere utilizzato per realizzare fusioni non proporzionali;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il conguaglio serve a limitare il danno derivante dalla impossibilità di attuare, per alcuni soci, una conversione integrale delle proprie azioni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Va infine osservato che il conguaglio non consente 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sempre 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di evitare la formazione di resti; in alcuni casi, si può ovviare con altre tecniche (gestione del mercato dei resti / ritiro ed emissione di azioni con taglio più favorevole al concambio)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600" dirty="0" smtClean="0">
                <a:solidFill>
                  <a:srgbClr val="FF0000"/>
                </a:solidFill>
              </a:rPr>
              <a:t>Analisi per punti del CONTENUTO DEL PROGETTO </a:t>
            </a:r>
            <a:r>
              <a:rPr lang="it-IT" sz="2600" dirty="0" err="1" smtClean="0">
                <a:solidFill>
                  <a:srgbClr val="FF0000"/>
                </a:solidFill>
              </a:rPr>
              <a:t>DI</a:t>
            </a:r>
            <a:r>
              <a:rPr lang="it-IT" sz="2600" dirty="0" smtClean="0">
                <a:solidFill>
                  <a:srgbClr val="FF0000"/>
                </a:solidFill>
              </a:rPr>
              <a:t> FUSIONE</a:t>
            </a:r>
            <a:endParaRPr lang="it-IT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Analisi del n. 4 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“le modalità di assegnazione delle azioni o delle quote della società che risulta dalla fusione o di quella incorporante”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Questo specifico punto non è relativo al QUANTUM che deve essere assegnato (per cui opera il rapporto di cambio di cui al precedente n.3), bensì al MODO con cui  attuare l’assegnazione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L’indicazione del MODO è importante nelle ipotesi in cui i redattori del progetto optino per una REDISTRIBUZIONE del capitale sociale della incorporante, rispetto ad un aumento di capitale a servizio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In tale occasione, il progetto di fusione deve specificare come si attua detta re-intestazione delle azioni o delle quote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600" dirty="0" smtClean="0">
                <a:solidFill>
                  <a:srgbClr val="FF0000"/>
                </a:solidFill>
              </a:rPr>
              <a:t>Analisi per punti del CONTENUTO DEL PROGETTO </a:t>
            </a:r>
            <a:r>
              <a:rPr lang="it-IT" sz="2600" dirty="0" err="1" smtClean="0">
                <a:solidFill>
                  <a:srgbClr val="FF0000"/>
                </a:solidFill>
              </a:rPr>
              <a:t>DI</a:t>
            </a:r>
            <a:r>
              <a:rPr lang="it-IT" sz="2600" dirty="0" smtClean="0">
                <a:solidFill>
                  <a:srgbClr val="FF0000"/>
                </a:solidFill>
              </a:rPr>
              <a:t> FUSIONE</a:t>
            </a:r>
            <a:endParaRPr lang="it-IT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Analisi del n. 5 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“la data dalla quale tali azioni o quote partecipano agli utili”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Analisi del n. 6 “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la data a decorrere dalla quale le operazioni delle società partecipanti alla fusione sono imputate al bilancio della società che risulta dalla fusione o di quella incorporante”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Tale previsione è strettamente connessa con la c.d. regolamentazione </a:t>
            </a:r>
            <a:r>
              <a:rPr lang="it-IT" b="1" dirty="0" err="1" smtClean="0">
                <a:solidFill>
                  <a:schemeClr val="tx1">
                    <a:lumMod val="85000"/>
                  </a:schemeClr>
                </a:solidFill>
              </a:rPr>
              <a:t>pattizia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degli effetti della fusione (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rinvio)</a:t>
            </a: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600" dirty="0" smtClean="0">
                <a:solidFill>
                  <a:srgbClr val="FF0000"/>
                </a:solidFill>
              </a:rPr>
              <a:t>Analisi per punti del CONTENUTO DEL PROGETTO </a:t>
            </a:r>
            <a:r>
              <a:rPr lang="it-IT" sz="2600" dirty="0" err="1" smtClean="0">
                <a:solidFill>
                  <a:srgbClr val="FF0000"/>
                </a:solidFill>
              </a:rPr>
              <a:t>DI</a:t>
            </a:r>
            <a:r>
              <a:rPr lang="it-IT" sz="2600" dirty="0" smtClean="0">
                <a:solidFill>
                  <a:srgbClr val="FF0000"/>
                </a:solidFill>
              </a:rPr>
              <a:t> FUSIONE</a:t>
            </a:r>
            <a:endParaRPr lang="it-IT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Analisi del n. 7 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“il trattamento eventualmente riservato a particolari categorie di soci ed ai possessori di titoli diversi dalle azioni”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u="sng" dirty="0" smtClean="0">
                <a:solidFill>
                  <a:schemeClr val="tx1">
                    <a:lumMod val="85000"/>
                  </a:schemeClr>
                </a:solidFill>
              </a:rPr>
              <a:t>Titoli diversi da azioni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: 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si tratta di strumenti finanziari partecipativi ed obbligazioni (rinvio)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u="sng" dirty="0" smtClean="0">
                <a:solidFill>
                  <a:schemeClr val="tx1">
                    <a:lumMod val="85000"/>
                  </a:schemeClr>
                </a:solidFill>
              </a:rPr>
              <a:t>AZIONI SPECIALI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: </a:t>
            </a:r>
          </a:p>
          <a:p>
            <a:pPr marL="342900" indent="-34290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AutoNum type="alphaLcParenR"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se ai possessori di azioni speciali sono assegnate azioni speciali della società post fusione, può essere utile fissare un </a:t>
            </a:r>
            <a:r>
              <a:rPr lang="it-IT" i="1" dirty="0" smtClean="0">
                <a:solidFill>
                  <a:schemeClr val="tx1">
                    <a:lumMod val="85000"/>
                  </a:schemeClr>
                </a:solidFill>
              </a:rPr>
              <a:t>secondo e distinto rapporto di cambio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;</a:t>
            </a:r>
          </a:p>
          <a:p>
            <a:pPr marL="342900" indent="-34290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AutoNum type="alphaLcParenR"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se ai possessori di azioni speciali sono assegnate </a:t>
            </a:r>
            <a:r>
              <a:rPr lang="it-IT" i="1" dirty="0" smtClean="0">
                <a:solidFill>
                  <a:schemeClr val="tx1">
                    <a:lumMod val="85000"/>
                  </a:schemeClr>
                </a:solidFill>
              </a:rPr>
              <a:t>azioni ordinarie 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della società post fusione,  il progetto deve disciplinare questa ipotesi di “conversione forzosa” (con previsione del pre-requisito dell’approvazione da parte dell’assemblea speciale di categoria ex art. 2376 c.c.)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600" dirty="0" smtClean="0">
                <a:solidFill>
                  <a:srgbClr val="FF0000"/>
                </a:solidFill>
              </a:rPr>
              <a:t>Analisi per punti del CONTENUTO DEL PROGETTO </a:t>
            </a:r>
            <a:r>
              <a:rPr lang="it-IT" sz="2600" dirty="0" err="1" smtClean="0">
                <a:solidFill>
                  <a:srgbClr val="FF0000"/>
                </a:solidFill>
              </a:rPr>
              <a:t>DI</a:t>
            </a:r>
            <a:r>
              <a:rPr lang="it-IT" sz="2600" dirty="0" smtClean="0">
                <a:solidFill>
                  <a:srgbClr val="FF0000"/>
                </a:solidFill>
              </a:rPr>
              <a:t> FUSIONE</a:t>
            </a:r>
            <a:endParaRPr lang="it-IT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Analisi del n. 8 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“i vantaggi particolari eventualmente proposti a favore dei soggetti cui compete l’amministrazione delle società partecipanti alla fusione”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i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DUPLICE AMBITO </a:t>
            </a:r>
            <a:r>
              <a:rPr lang="it-IT" b="1" dirty="0" err="1" smtClean="0">
                <a:solidFill>
                  <a:schemeClr val="tx1">
                    <a:lumMod val="85000"/>
                  </a:schemeClr>
                </a:solidFill>
              </a:rPr>
              <a:t>DI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APPLICAZIONE DELLA NORMA: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	- previsione di uno 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specifico indennizzo di natura economica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 in favore degli amministratori delle società destinate a 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scomparire 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post fusione, dunque anticipatamente rimossi dalla carica;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	- previsione di uno specifico premio per gli amministratori che hanno organizzato la fusione societaria;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Va osservato che si tratta di vantaggi “solo </a:t>
            </a:r>
            <a:r>
              <a:rPr lang="it-IT" b="1" smtClean="0">
                <a:solidFill>
                  <a:schemeClr val="tx1">
                    <a:lumMod val="85000"/>
                  </a:schemeClr>
                </a:solidFill>
              </a:rPr>
              <a:t>proposti”: 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l’assemblea chiamata a deliberare sull’approvazione del progetto di fusione ben può espungere dette “proposte” dal testo approvando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600" dirty="0" smtClean="0">
                <a:solidFill>
                  <a:srgbClr val="FF0000"/>
                </a:solidFill>
              </a:rPr>
              <a:t>Analisi per punti del CONTENUTO DEL PROGETTO </a:t>
            </a:r>
            <a:r>
              <a:rPr lang="it-IT" sz="2600" dirty="0" err="1" smtClean="0">
                <a:solidFill>
                  <a:srgbClr val="FF0000"/>
                </a:solidFill>
              </a:rPr>
              <a:t>DI</a:t>
            </a:r>
            <a:r>
              <a:rPr lang="it-IT" sz="2600" dirty="0" smtClean="0">
                <a:solidFill>
                  <a:srgbClr val="FF0000"/>
                </a:solidFill>
              </a:rPr>
              <a:t> FUSIONE</a:t>
            </a:r>
            <a:endParaRPr lang="it-IT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8DC0DB0-75D1-4474-A03D-E76D14FCC4F4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 fontScale="92500" lnSpcReduction="1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it-IT" sz="2600" b="1" dirty="0" smtClean="0">
                <a:solidFill>
                  <a:schemeClr val="tx1">
                    <a:lumMod val="85000"/>
                  </a:schemeClr>
                </a:solidFill>
              </a:rPr>
              <a:t>Analisi dei motivi </a:t>
            </a:r>
            <a:r>
              <a:rPr lang="it-IT" sz="2600" b="1" dirty="0" err="1" smtClean="0">
                <a:solidFill>
                  <a:schemeClr val="tx1">
                    <a:lumMod val="85000"/>
                  </a:schemeClr>
                </a:solidFill>
              </a:rPr>
              <a:t>giuridico-economici</a:t>
            </a:r>
            <a:r>
              <a:rPr lang="it-IT" sz="2600" b="1" dirty="0" smtClean="0">
                <a:solidFill>
                  <a:schemeClr val="tx1">
                    <a:lumMod val="85000"/>
                  </a:schemeClr>
                </a:solidFill>
              </a:rPr>
              <a:t> che spingono alla fusione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sz="2400" b="1" u="sng" dirty="0" smtClean="0">
                <a:solidFill>
                  <a:schemeClr val="tx1">
                    <a:lumMod val="85000"/>
                  </a:schemeClr>
                </a:solidFill>
              </a:rPr>
              <a:t>1) PROFILO AMMINISTRATIVO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sz="2400" dirty="0" smtClean="0">
                <a:solidFill>
                  <a:schemeClr val="tx1">
                    <a:lumMod val="85000"/>
                  </a:schemeClr>
                </a:solidFill>
              </a:rPr>
              <a:t>	- migliorare organizzazione strutturale e “catena di comando”;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sz="2400" dirty="0" smtClean="0">
                <a:solidFill>
                  <a:schemeClr val="tx1">
                    <a:lumMod val="85000"/>
                  </a:schemeClr>
                </a:solidFill>
              </a:rPr>
              <a:t>	-ridurre i costi amministrativi;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sz="2400" dirty="0" smtClean="0">
                <a:solidFill>
                  <a:schemeClr val="tx1">
                    <a:lumMod val="85000"/>
                  </a:schemeClr>
                </a:solidFill>
              </a:rPr>
              <a:t>	-ottimizzare il processo distributivo ed i relativi costi;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sz="2400" b="1" u="sng" dirty="0" smtClean="0">
                <a:solidFill>
                  <a:schemeClr val="tx1">
                    <a:lumMod val="85000"/>
                  </a:schemeClr>
                </a:solidFill>
              </a:rPr>
              <a:t>2) PROFILO COMMERCIALE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sz="2400" b="1" dirty="0" smtClean="0">
                <a:solidFill>
                  <a:schemeClr val="tx1">
                    <a:lumMod val="85000"/>
                  </a:schemeClr>
                </a:solidFill>
              </a:rPr>
              <a:t>	</a:t>
            </a:r>
            <a:r>
              <a:rPr lang="it-IT" sz="2400" dirty="0" smtClean="0">
                <a:solidFill>
                  <a:schemeClr val="tx1">
                    <a:lumMod val="85000"/>
                  </a:schemeClr>
                </a:solidFill>
              </a:rPr>
              <a:t>- realizzo economia di scala;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sz="2400" dirty="0" smtClean="0">
                <a:solidFill>
                  <a:schemeClr val="tx1">
                    <a:lumMod val="85000"/>
                  </a:schemeClr>
                </a:solidFill>
              </a:rPr>
              <a:t>	- acquisizione di brevetti, marchi e </a:t>
            </a:r>
            <a:r>
              <a:rPr lang="it-IT" sz="2400" i="1" dirty="0" err="1" smtClean="0">
                <a:solidFill>
                  <a:schemeClr val="tx1">
                    <a:lumMod val="85000"/>
                  </a:schemeClr>
                </a:solidFill>
              </a:rPr>
              <a:t>know</a:t>
            </a:r>
            <a:r>
              <a:rPr lang="it-IT" sz="2400" i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it-IT" sz="2400" i="1" dirty="0" err="1" smtClean="0">
                <a:solidFill>
                  <a:schemeClr val="tx1">
                    <a:lumMod val="85000"/>
                  </a:schemeClr>
                </a:solidFill>
              </a:rPr>
              <a:t>how</a:t>
            </a:r>
            <a:r>
              <a:rPr lang="it-IT" sz="2400" i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tx1">
                    <a:lumMod val="85000"/>
                  </a:schemeClr>
                </a:solidFill>
              </a:rPr>
              <a:t>da imprese competitor;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sz="2400" dirty="0" smtClean="0">
                <a:solidFill>
                  <a:schemeClr val="tx1">
                    <a:lumMod val="85000"/>
                  </a:schemeClr>
                </a:solidFill>
              </a:rPr>
              <a:t>	- Ridurre la concorrenza, creando concentrazioni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76672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FF0000"/>
                </a:solidFill>
              </a:rPr>
              <a:t>Introduzione alla fusione: perché ricorrere alla fusione?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A95B6A8-8B8C-4A3B-9C68-83B083ECB1D5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Char char="•"/>
            </a:pPr>
            <a:endParaRPr lang="it-IT" sz="1700" b="1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it-IT" sz="1700" b="1" dirty="0" smtClean="0"/>
              <a:t>La fusione si fonda su un procedimento, che può dividersi in tre grandi momenti: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it-IT" sz="1700" b="1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it-IT" sz="1700" b="1" dirty="0" smtClean="0"/>
              <a:t>A) PROGETTO </a:t>
            </a:r>
            <a:r>
              <a:rPr lang="it-IT" sz="1700" b="1" dirty="0" err="1" smtClean="0"/>
              <a:t>DI</a:t>
            </a:r>
            <a:r>
              <a:rPr lang="it-IT" sz="1700" b="1" dirty="0" smtClean="0"/>
              <a:t> FUSIONE</a:t>
            </a:r>
          </a:p>
          <a:p>
            <a:pPr>
              <a:lnSpc>
                <a:spcPct val="90000"/>
              </a:lnSpc>
              <a:buNone/>
            </a:pPr>
            <a:endParaRPr lang="it-IT" sz="1700" b="1" i="1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it-IT" sz="1700" b="1" dirty="0" smtClean="0"/>
              <a:t>B) ADOZIONE DELLE DELIBERE </a:t>
            </a:r>
            <a:r>
              <a:rPr lang="it-IT" sz="1700" b="1" dirty="0" err="1" smtClean="0"/>
              <a:t>DI</a:t>
            </a:r>
            <a:r>
              <a:rPr lang="it-IT" sz="1700" b="1" dirty="0" smtClean="0"/>
              <a:t> FUSIONE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it-IT" sz="1700" b="1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it-IT" sz="1700" b="1" dirty="0" smtClean="0"/>
              <a:t>C) ATTO </a:t>
            </a:r>
            <a:r>
              <a:rPr lang="it-IT" sz="1700" b="1" dirty="0" err="1" smtClean="0"/>
              <a:t>DI</a:t>
            </a:r>
            <a:r>
              <a:rPr lang="it-IT" sz="1700" b="1" dirty="0" smtClean="0"/>
              <a:t> FUSIONE</a:t>
            </a:r>
            <a:endParaRPr lang="it-IT" sz="1700" dirty="0" smtClean="0"/>
          </a:p>
          <a:p>
            <a:pPr>
              <a:lnSpc>
                <a:spcPct val="90000"/>
              </a:lnSpc>
            </a:pPr>
            <a:endParaRPr lang="it-IT" sz="1700" b="1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it-IT" sz="1700" b="1" dirty="0" smtClean="0"/>
              <a:t>Differente natura dei momenti: a) natura tecnica del progetto; b) natura assembleare delle delibere; c) natura negoziale dell’atto di fusione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it-IT" sz="1700" b="1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it-IT" sz="1700" b="1" dirty="0" smtClean="0"/>
              <a:t>TUTTI GLI EFFETTI DELLA FUSIONE DIPENDONO DALL’ATTO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FF0000"/>
                </a:solidFill>
              </a:rPr>
              <a:t>Il concetto di procedimento di fusione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7C0EF0C-0C2C-4F98-805C-667929E131EA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it-IT" b="1" dirty="0" smtClean="0"/>
              <a:t> </a:t>
            </a:r>
            <a:r>
              <a:rPr lang="it-IT" b="1" u="sng" dirty="0" smtClean="0"/>
              <a:t>IL CONTENTO DELL’ ART. 2501-ter c.c.</a:t>
            </a:r>
          </a:p>
          <a:p>
            <a:pPr>
              <a:lnSpc>
                <a:spcPct val="90000"/>
              </a:lnSpc>
              <a:buNone/>
            </a:pPr>
            <a:r>
              <a:rPr lang="it-IT" b="1" dirty="0" smtClean="0"/>
              <a:t> </a:t>
            </a:r>
          </a:p>
          <a:p>
            <a:pPr marL="342900" indent="-342900">
              <a:lnSpc>
                <a:spcPct val="90000"/>
              </a:lnSpc>
              <a:buFont typeface="+mj-lt"/>
              <a:buAutoNum type="alphaLcParenR"/>
            </a:pPr>
            <a:r>
              <a:rPr lang="it-IT" b="1" dirty="0" smtClean="0"/>
              <a:t>Il progetto di fusione è redatto dall’ “organo amministrativo” ; la nuova locuzione (in sostituzione di “amministratori”) tecnicamente rinvia a tutte le nuove forme di amministrazione, quali il sistema dualistico e quello monistico</a:t>
            </a:r>
          </a:p>
          <a:p>
            <a:pPr marL="342900" indent="-342900">
              <a:lnSpc>
                <a:spcPct val="90000"/>
              </a:lnSpc>
              <a:buFont typeface="+mj-lt"/>
              <a:buAutoNum type="alphaLcParenR"/>
            </a:pPr>
            <a:endParaRPr lang="it-IT" b="1" dirty="0" smtClean="0"/>
          </a:p>
          <a:p>
            <a:pPr marL="342900" indent="-342900">
              <a:lnSpc>
                <a:spcPct val="90000"/>
              </a:lnSpc>
              <a:buFont typeface="+mj-lt"/>
              <a:buAutoNum type="alphaLcParenR"/>
            </a:pPr>
            <a:r>
              <a:rPr lang="it-IT" b="1" dirty="0" smtClean="0"/>
              <a:t>nel concetto di predisposizione del progetto si racchiudono tutti gli adempimenti che precedono la decisione assembleare di approvazione del progetto;</a:t>
            </a:r>
          </a:p>
          <a:p>
            <a:pPr marL="342900" indent="-342900">
              <a:lnSpc>
                <a:spcPct val="90000"/>
              </a:lnSpc>
              <a:buFont typeface="+mj-lt"/>
              <a:buAutoNum type="alphaLcParenR"/>
            </a:pPr>
            <a:endParaRPr lang="it-IT" b="1" u="sng" dirty="0" smtClean="0"/>
          </a:p>
          <a:p>
            <a:pPr marL="342900" indent="-342900">
              <a:lnSpc>
                <a:spcPct val="90000"/>
              </a:lnSpc>
              <a:buFont typeface="+mj-lt"/>
              <a:buAutoNum type="alphaLcParenR"/>
            </a:pPr>
            <a:r>
              <a:rPr lang="it-IT" b="1" dirty="0" smtClean="0"/>
              <a:t>la legge non fissa un termine massimo per la conclusione del procedimento di fusione, tuttavia secondo alcuni orientamenti notarili la durata dovrebbe essere circoscritta </a:t>
            </a:r>
            <a:r>
              <a:rPr lang="it-IT" b="1" u="sng" dirty="0" smtClean="0"/>
              <a:t>in sei mesi (Studio CNN 154-2007/I)</a:t>
            </a:r>
          </a:p>
          <a:p>
            <a:pPr marL="342900" indent="-342900">
              <a:lnSpc>
                <a:spcPct val="90000"/>
              </a:lnSpc>
              <a:buNone/>
            </a:pPr>
            <a:endParaRPr lang="it-IT" b="1" dirty="0" smtClean="0"/>
          </a:p>
          <a:p>
            <a:pPr marL="342900" indent="-342900">
              <a:lnSpc>
                <a:spcPct val="90000"/>
              </a:lnSpc>
              <a:buNone/>
            </a:pPr>
            <a:endParaRPr lang="it-IT" b="1" dirty="0" smtClean="0"/>
          </a:p>
          <a:p>
            <a:pPr marL="342900" indent="-342900">
              <a:lnSpc>
                <a:spcPct val="90000"/>
              </a:lnSpc>
              <a:buAutoNum type="alphaUcParenR" startAt="3"/>
            </a:pPr>
            <a:endParaRPr lang="it-IT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FF0000"/>
                </a:solidFill>
              </a:rPr>
              <a:t>Il progetto di fusione ex art. 2501-ter c.c.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9591AB1-AB1E-4D65-BD22-7B99E8F2D122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IL  CONCETTO </a:t>
            </a:r>
            <a:r>
              <a:rPr lang="it-IT" b="1" dirty="0" err="1" smtClean="0">
                <a:solidFill>
                  <a:schemeClr val="tx1">
                    <a:lumMod val="85000"/>
                  </a:schemeClr>
                </a:solidFill>
              </a:rPr>
              <a:t>DI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“ORGANO AMMINISTRATIVO”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rinvio “mobile” alle varie forme </a:t>
            </a:r>
            <a:r>
              <a:rPr lang="it-IT" b="1" dirty="0" err="1" smtClean="0">
                <a:solidFill>
                  <a:schemeClr val="tx1">
                    <a:lumMod val="85000"/>
                  </a:schemeClr>
                </a:solidFill>
              </a:rPr>
              <a:t>gestorie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di SPA, SRL e società di persone;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u="sng" dirty="0" smtClean="0">
                <a:solidFill>
                  <a:schemeClr val="tx1">
                    <a:lumMod val="85000"/>
                  </a:schemeClr>
                </a:solidFill>
              </a:rPr>
              <a:t>Sistema tradizionale: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Amministratore Unico o Consiglio di Amministrazione;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u="sng" dirty="0" smtClean="0">
                <a:solidFill>
                  <a:schemeClr val="tx1">
                    <a:lumMod val="85000"/>
                  </a:schemeClr>
                </a:solidFill>
              </a:rPr>
              <a:t>Sistema Dualistico: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Consiglio di Gestione;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u="sng" dirty="0" smtClean="0">
                <a:solidFill>
                  <a:schemeClr val="tx1">
                    <a:lumMod val="85000"/>
                  </a:schemeClr>
                </a:solidFill>
              </a:rPr>
              <a:t>Sistema Monistico: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Consiglio di Amministrazione.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r>
              <a:rPr lang="it-IT" b="1" i="1" u="sng" dirty="0" smtClean="0">
                <a:solidFill>
                  <a:schemeClr val="tx1">
                    <a:lumMod val="85000"/>
                  </a:schemeClr>
                </a:solidFill>
              </a:rPr>
              <a:t>NB: la predisposizione del progetto di fusione deve investire l’organo amministrativo nel suo complesso (IN PARTICOLARE ART. 2475 u.c. – va specificato negli statuti scritti bene)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endParaRPr lang="it-IT" b="1" i="1" u="sng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r>
              <a:rPr lang="it-IT" b="1" i="1" u="sng" dirty="0" smtClean="0">
                <a:solidFill>
                  <a:schemeClr val="tx1">
                    <a:lumMod val="85000"/>
                  </a:schemeClr>
                </a:solidFill>
              </a:rPr>
              <a:t>MAI ATTRIBUZIONE AD AMMINISTRATORE DELEGATO O COMITATO ESECUTIVO</a:t>
            </a: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SOCIETA’ </a:t>
            </a:r>
            <a:r>
              <a:rPr lang="it-IT" b="1" dirty="0" err="1" smtClean="0">
                <a:solidFill>
                  <a:schemeClr val="tx1">
                    <a:lumMod val="85000"/>
                  </a:schemeClr>
                </a:solidFill>
              </a:rPr>
              <a:t>DI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PERSONE: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it-IT" b="1" u="sng" dirty="0" err="1" smtClean="0">
                <a:solidFill>
                  <a:schemeClr val="tx1">
                    <a:lumMod val="85000"/>
                  </a:schemeClr>
                </a:solidFill>
              </a:rPr>
              <a:t>AMM</a:t>
            </a:r>
            <a:r>
              <a:rPr lang="it-IT" b="1" u="sng" dirty="0" smtClean="0">
                <a:solidFill>
                  <a:schemeClr val="tx1">
                    <a:lumMod val="85000"/>
                  </a:schemeClr>
                </a:solidFill>
              </a:rPr>
              <a:t>. NE CONGIUNTIVA: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progetto deve essere redatto da tutti gli amministratori e firmato congiuntamente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it-IT" b="1" u="sng" dirty="0" err="1" smtClean="0">
                <a:solidFill>
                  <a:schemeClr val="tx1">
                    <a:lumMod val="85000"/>
                  </a:schemeClr>
                </a:solidFill>
              </a:rPr>
              <a:t>AMM</a:t>
            </a:r>
            <a:r>
              <a:rPr lang="it-IT" b="1" u="sng" dirty="0" smtClean="0">
                <a:solidFill>
                  <a:schemeClr val="tx1">
                    <a:lumMod val="85000"/>
                  </a:schemeClr>
                </a:solidFill>
              </a:rPr>
              <a:t>. NE DISGIUNTIVA:</a:t>
            </a: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 progetto potrà essere redatto anche da uno qualsiasi degli amministratori (salva la facoltà di opposizione ex art. 2257 c.c. prima del deposito al R. Imprese)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76800" y="171450"/>
            <a:ext cx="2819400" cy="6286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FF0000"/>
                </a:solidFill>
              </a:rPr>
              <a:t>Organo amministrativo che predispone il progetto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L’ART. 2501-ter c.c. indica il c.d. CONTENUTO MINIMO del progetto di fusione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Il codice utilizza l’espressione 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“</a:t>
            </a:r>
            <a:r>
              <a:rPr lang="it-IT" b="1" i="1" dirty="0" err="1" smtClean="0">
                <a:solidFill>
                  <a:schemeClr val="tx1">
                    <a:lumMod val="85000"/>
                  </a:schemeClr>
                </a:solidFill>
              </a:rPr>
              <a:t>…un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 progetto di fusione, dal quale devono </a:t>
            </a:r>
            <a:r>
              <a:rPr lang="it-IT" b="1" i="1" u="sng" dirty="0" smtClean="0">
                <a:solidFill>
                  <a:schemeClr val="tx1">
                    <a:lumMod val="85000"/>
                  </a:schemeClr>
                </a:solidFill>
              </a:rPr>
              <a:t>in ogni caso 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risultare: 1) …”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Gli amministratori, quindi, possono arricchire il contenuto minimo del progetto di fusione, al fine di ottimizzare l’informazione a beneficio dei soci e dei terzi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600" dirty="0" smtClean="0">
                <a:solidFill>
                  <a:srgbClr val="FF0000"/>
                </a:solidFill>
              </a:rPr>
              <a:t>Analisi per punti del CONTENUTO DEL PROGETTO </a:t>
            </a:r>
            <a:r>
              <a:rPr lang="it-IT" sz="2600" dirty="0" err="1" smtClean="0">
                <a:solidFill>
                  <a:srgbClr val="FF0000"/>
                </a:solidFill>
              </a:rPr>
              <a:t>DI</a:t>
            </a:r>
            <a:r>
              <a:rPr lang="it-IT" sz="2600" dirty="0" smtClean="0">
                <a:solidFill>
                  <a:srgbClr val="FF0000"/>
                </a:solidFill>
              </a:rPr>
              <a:t> FUSIONE</a:t>
            </a:r>
            <a:endParaRPr lang="it-IT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Analisi del n. 1 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“il tipo, la denominazione o ragione sociale, la sede delle società partecipanti alla fusione”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Di regola, viene indicato il tipo di fusione  (in senso stretto o per incorporazione) ed i ruoli assunti dalle singole partecipanti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L’indicazione della sede è importante per individuare gli enti amministrativi coinvolti, territorialmente competenti (Camera di Commercio / Tribunale delle Imprese per certificati di non opposizione)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600" dirty="0" smtClean="0">
                <a:solidFill>
                  <a:srgbClr val="FF0000"/>
                </a:solidFill>
              </a:rPr>
              <a:t>Analisi per punti del CONTENUTO DEL PROGETTO </a:t>
            </a:r>
            <a:r>
              <a:rPr lang="it-IT" sz="2600" dirty="0" err="1" smtClean="0">
                <a:solidFill>
                  <a:srgbClr val="FF0000"/>
                </a:solidFill>
              </a:rPr>
              <a:t>DI</a:t>
            </a:r>
            <a:r>
              <a:rPr lang="it-IT" sz="2600" dirty="0" smtClean="0">
                <a:solidFill>
                  <a:srgbClr val="FF0000"/>
                </a:solidFill>
              </a:rPr>
              <a:t> FUSIONE</a:t>
            </a:r>
            <a:endParaRPr lang="it-IT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 fontScale="92500" lnSpcReduction="2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Analisi del n. 2 </a:t>
            </a: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“l’atto costitutivo della nuova società risultante dalla fusione o di quella incorporante, con le eventuali modificazioni derivanti dalla fusione”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Va sottolineato come il codice parli di “atto costitutivo”, facendo nel concreto riferimento allo “statuto”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Non vi sarà spazio per alcune menzioni, quali ad esempio: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spese di costituzione (fusione);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nominativi dei soci e relative quote di partecipazione;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nominativi dei componenti dell’organo amministrativo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Una volta approvato il testo dello statuto della società risultante dalla fusione (ad es., quello della incorporante), qualora fra la delibera e l’atto di fusione vi siano modifiche al contenuto statutario, detta modifica dovrà essere approvata anche dai soci dell’incorporata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600" dirty="0" smtClean="0">
                <a:solidFill>
                  <a:srgbClr val="FF0000"/>
                </a:solidFill>
              </a:rPr>
              <a:t>Analisi per punti del CONTENUTO DEL PROGETTO </a:t>
            </a:r>
            <a:r>
              <a:rPr lang="it-IT" sz="2600" dirty="0" err="1" smtClean="0">
                <a:solidFill>
                  <a:srgbClr val="FF0000"/>
                </a:solidFill>
              </a:rPr>
              <a:t>DI</a:t>
            </a:r>
            <a:r>
              <a:rPr lang="it-IT" sz="2600" dirty="0" smtClean="0">
                <a:solidFill>
                  <a:srgbClr val="FF0000"/>
                </a:solidFill>
              </a:rPr>
              <a:t> FUSIONE</a:t>
            </a:r>
            <a:endParaRPr lang="it-IT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8A4C6-3F40-455C-8466-D8C7953D4B7E}" type="datetime2">
              <a:rPr lang="it-IT"/>
              <a:pPr>
                <a:defRPr/>
              </a:pPr>
              <a:t>lunedì 7 agosto 2017</a:t>
            </a:fld>
            <a:endParaRPr lang="it-I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Paolo Divizia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750" y="620713"/>
            <a:ext cx="4248150" cy="5903912"/>
          </a:xfrm>
        </p:spPr>
        <p:txBody>
          <a:bodyPr rtlCol="0">
            <a:normAutofit fontScale="85000" lnSpcReduction="2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SOCI: 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	1) la menzione dei soci e delle relative quote di partecipazione al capitale sociale è superflua, perché i dati dei soci sono già desumibili dagli atti sociali;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b="1" i="1" dirty="0" smtClean="0">
                <a:solidFill>
                  <a:schemeClr val="tx1">
                    <a:lumMod val="85000"/>
                  </a:schemeClr>
                </a:solidFill>
              </a:rPr>
              <a:t>	</a:t>
            </a: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2) nelle società a grande base azionaria diffusa risulterebbe difficile redigere il progetto;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	3) nel corso del procedimento di fusione, è possibile che muti la compagine sociale – la cessione di azioni/quote non è inibita, in ragione della “fungibilità” dei soci (unico limite è il venir meno di un socio che determini un impatto sul rapporto di cambio, ad es. in caso di fallimento di una p.g. socia di una società coinvolta nella fusione)  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it-IT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it-IT" b="1" dirty="0" smtClean="0">
                <a:solidFill>
                  <a:schemeClr val="tx1">
                    <a:lumMod val="85000"/>
                  </a:schemeClr>
                </a:solidFill>
              </a:rPr>
              <a:t>ORGANO AMMINISTRATIVO:</a:t>
            </a:r>
          </a:p>
          <a:p>
            <a:pPr marL="342900" indent="-34290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AutoNum type="arabicParenR"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Il progetto di fusione non deve fare menzione alle cariche sociali, operando </a:t>
            </a:r>
            <a:r>
              <a:rPr lang="it-IT" u="sng" dirty="0" smtClean="0">
                <a:solidFill>
                  <a:schemeClr val="tx1">
                    <a:lumMod val="85000"/>
                  </a:schemeClr>
                </a:solidFill>
              </a:rPr>
              <a:t>un mero rinvio alla designazione che verrà effettuata in sede assembleare (il progetto </a:t>
            </a:r>
            <a:r>
              <a:rPr lang="it-IT" b="1" u="sng" dirty="0" smtClean="0">
                <a:solidFill>
                  <a:schemeClr val="tx1">
                    <a:lumMod val="85000"/>
                  </a:schemeClr>
                </a:solidFill>
              </a:rPr>
              <a:t>non può espropriare l’assemblea della libera scelta degli amministratori – NB: la nomina poi avviene all’atto di fusione)</a:t>
            </a:r>
            <a:r>
              <a:rPr lang="it-IT" u="sng" dirty="0" smtClean="0">
                <a:solidFill>
                  <a:schemeClr val="tx1">
                    <a:lumMod val="85000"/>
                  </a:schemeClr>
                </a:solidFill>
              </a:rPr>
              <a:t>;</a:t>
            </a:r>
          </a:p>
          <a:p>
            <a:pPr marL="342900" indent="-34290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AutoNum type="arabicParenR"/>
              <a:defRPr/>
            </a:pPr>
            <a:r>
              <a:rPr lang="it-IT" dirty="0" smtClean="0">
                <a:solidFill>
                  <a:schemeClr val="tx1">
                    <a:lumMod val="85000"/>
                  </a:schemeClr>
                </a:solidFill>
              </a:rPr>
              <a:t>Nella fusione per incorporazione, il progetto può limitarsi a precisare che i membri dell’organo amministrativo della incorporata cesseranno dalla carica,</a:t>
            </a:r>
            <a:r>
              <a:rPr lang="it-IT" u="sng" dirty="0" smtClean="0">
                <a:solidFill>
                  <a:schemeClr val="tx1">
                    <a:lumMod val="85000"/>
                  </a:schemeClr>
                </a:solidFill>
              </a:rPr>
              <a:t> mentre l’organo amministrativo dell’incorporante resterà invariato.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860032" y="457200"/>
            <a:ext cx="2819400" cy="571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600" dirty="0" smtClean="0">
                <a:solidFill>
                  <a:srgbClr val="FF0000"/>
                </a:solidFill>
              </a:rPr>
              <a:t>Analisi per punti del CONTENUTO DEL PROGETTO </a:t>
            </a:r>
            <a:r>
              <a:rPr lang="it-IT" sz="2600" dirty="0" err="1" smtClean="0">
                <a:solidFill>
                  <a:srgbClr val="FF0000"/>
                </a:solidFill>
              </a:rPr>
              <a:t>DI</a:t>
            </a:r>
            <a:r>
              <a:rPr lang="it-IT" sz="2600" dirty="0" smtClean="0">
                <a:solidFill>
                  <a:srgbClr val="FF0000"/>
                </a:solidFill>
              </a:rPr>
              <a:t> FUSIONE</a:t>
            </a:r>
            <a:endParaRPr lang="it-IT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o">
  <a:themeElements>
    <a:clrScheme name="Composi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3130</TotalTime>
  <Words>1483</Words>
  <Application>Microsoft Office PowerPoint</Application>
  <PresentationFormat>Presentazione su schermo (4:3)</PresentationFormat>
  <Paragraphs>185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Composito</vt:lpstr>
      <vt:lpstr>Corso monografico LA FUSIONE DELLE SOCIETA’</vt:lpstr>
      <vt:lpstr>Introduzione alla fusione: perché ricorrere alla fusione?</vt:lpstr>
      <vt:lpstr>Il concetto di procedimento di fusione</vt:lpstr>
      <vt:lpstr>Il progetto di fusione ex art. 2501-ter c.c.</vt:lpstr>
      <vt:lpstr>Organo amministrativo che predispone il progetto</vt:lpstr>
      <vt:lpstr>Analisi per punti del CONTENUTO DEL PROGETTO DI FUSIONE</vt:lpstr>
      <vt:lpstr>Analisi per punti del CONTENUTO DEL PROGETTO DI FUSIONE</vt:lpstr>
      <vt:lpstr>Analisi per punti del CONTENUTO DEL PROGETTO DI FUSIONE</vt:lpstr>
      <vt:lpstr>Analisi per punti del CONTENUTO DEL PROGETTO DI FUSIONE</vt:lpstr>
      <vt:lpstr>Analisi per punti del CONTENUTO DEL PROGETTO DI FUSIONE</vt:lpstr>
      <vt:lpstr>Analisi per punti del CONTENUTO DEL PROGETTO DI FUSIONE</vt:lpstr>
      <vt:lpstr>Diapositiva 12</vt:lpstr>
      <vt:lpstr>Analisi per punti del CONTENUTO DEL PROGETTO DI FUSIONE</vt:lpstr>
      <vt:lpstr>Analisi per punti del CONTENUTO DEL PROGETTO DI FUSIONE</vt:lpstr>
      <vt:lpstr>Analisi per punti del CONTENUTO DEL PROGETTO DI FUSIONE</vt:lpstr>
      <vt:lpstr>Analisi per punti del CONTENUTO DEL PROGETTO DI FUSIONE</vt:lpstr>
      <vt:lpstr>Analisi per punti del CONTENUTO DEL PROGETTO DI FUSIONE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LIMITI ALLA CIRCOLAZIONE DELLE PARTECIPAZIONI  SOCIALI NELLA S.R.L.</dc:title>
  <dc:creator>Paolo Divizia</dc:creator>
  <cp:lastModifiedBy>Utente21</cp:lastModifiedBy>
  <cp:revision>188</cp:revision>
  <cp:lastPrinted>2012-12-12T10:12:25Z</cp:lastPrinted>
  <dcterms:created xsi:type="dcterms:W3CDTF">2012-12-06T12:54:43Z</dcterms:created>
  <dcterms:modified xsi:type="dcterms:W3CDTF">2017-08-07T10:19:29Z</dcterms:modified>
</cp:coreProperties>
</file>